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494" r:id="rId2"/>
    <p:sldId id="380" r:id="rId3"/>
    <p:sldId id="467" r:id="rId4"/>
    <p:sldId id="468" r:id="rId5"/>
    <p:sldId id="469" r:id="rId6"/>
    <p:sldId id="470" r:id="rId7"/>
    <p:sldId id="471" r:id="rId8"/>
    <p:sldId id="472" r:id="rId9"/>
    <p:sldId id="473" r:id="rId10"/>
    <p:sldId id="474" r:id="rId11"/>
    <p:sldId id="475" r:id="rId12"/>
    <p:sldId id="476" r:id="rId13"/>
    <p:sldId id="477" r:id="rId14"/>
    <p:sldId id="478" r:id="rId15"/>
    <p:sldId id="493" r:id="rId16"/>
    <p:sldId id="479" r:id="rId17"/>
    <p:sldId id="481" r:id="rId18"/>
    <p:sldId id="482" r:id="rId19"/>
    <p:sldId id="483" r:id="rId20"/>
    <p:sldId id="484" r:id="rId21"/>
    <p:sldId id="485" r:id="rId22"/>
    <p:sldId id="486" r:id="rId23"/>
    <p:sldId id="487" r:id="rId24"/>
    <p:sldId id="488" r:id="rId25"/>
    <p:sldId id="489" r:id="rId26"/>
    <p:sldId id="490" r:id="rId27"/>
    <p:sldId id="496" r:id="rId28"/>
    <p:sldId id="497" r:id="rId29"/>
  </p:sldIdLst>
  <p:sldSz cx="9144000" cy="6858000" type="screen4x3"/>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6C"/>
    <a:srgbClr val="00708E"/>
    <a:srgbClr val="007FA3"/>
    <a:srgbClr val="FDB940"/>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32" autoAdjust="0"/>
    <p:restoredTop sz="72319" autoAdjust="0"/>
  </p:normalViewPr>
  <p:slideViewPr>
    <p:cSldViewPr>
      <p:cViewPr varScale="1">
        <p:scale>
          <a:sx n="111" d="100"/>
          <a:sy n="111" d="100"/>
        </p:scale>
        <p:origin x="2312" y="20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80" d="100"/>
          <a:sy n="80" d="100"/>
        </p:scale>
        <p:origin x="139" y="-19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10/26/20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10/26/20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a:t>If this PowerPoint presentation contains mathematical equations, you may need to check that your computer has the following installed:</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1) </a:t>
            </a:r>
            <a:r>
              <a:rPr lang="en-IN" dirty="0" err="1"/>
              <a:t>MathType</a:t>
            </a:r>
            <a:r>
              <a:rPr lang="en-IN" dirty="0"/>
              <a:t> Plugin</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2) Math Player (free versions available)</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3) NVDA Reader (free versions available)</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a:ea typeface="ＭＳ Ｐゴシック" pitchFamily="34" charset="-128"/>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a:ea typeface="ＭＳ Ｐゴシック" pitchFamily="34" charset="-128"/>
              </a:rPr>
              <a:t>Welcome to this Organizational Behavior course that uses the 18</a:t>
            </a:r>
            <a:r>
              <a:rPr lang="en-US" baseline="30000" dirty="0">
                <a:ea typeface="ＭＳ Ｐゴシック" pitchFamily="34" charset="-128"/>
              </a:rPr>
              <a:t>th</a:t>
            </a:r>
            <a:r>
              <a:rPr lang="en-US" dirty="0">
                <a:ea typeface="ＭＳ Ｐゴシック" pitchFamily="34" charset="-128"/>
              </a:rPr>
              <a:t> edition of the textbook, </a:t>
            </a:r>
            <a:r>
              <a:rPr lang="en-US" i="1" dirty="0">
                <a:ea typeface="ＭＳ Ｐゴシック" pitchFamily="34" charset="-128"/>
              </a:rPr>
              <a:t>Organizational Behavior</a:t>
            </a:r>
            <a:r>
              <a:rPr lang="en-US" dirty="0">
                <a:ea typeface="ＭＳ Ｐゴシック" pitchFamily="34" charset="-128"/>
              </a:rPr>
              <a:t> by Robbins and Judge. This is considered among the most widely used OB textbooks in the world. Robbins and Judge are recognized as definitive aggregators of OB concepts, applications, and practices. The course and this book will provide you with a resource that will benefit you throughout your degree program and your professional life.</a:t>
            </a:r>
            <a:endParaRPr lang="en-US" dirty="0">
              <a:ea typeface="+mn-ea"/>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a:t>Chapter 4: Emotions and Moods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3279610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After studying this chapter, you should be able to:</a:t>
            </a:r>
          </a:p>
          <a:p>
            <a:pPr marL="171450" indent="-171450" eaLnBrk="1" hangingPunct="1">
              <a:spcBef>
                <a:spcPct val="0"/>
              </a:spcBef>
              <a:buFont typeface="Arial" panose="020B0604020202020204" pitchFamily="34" charset="0"/>
              <a:buChar char="•"/>
            </a:pPr>
            <a:r>
              <a:rPr lang="en-US" dirty="0">
                <a:cs typeface="Arial"/>
              </a:rPr>
              <a:t>Differentiate between emotions and moods.</a:t>
            </a:r>
          </a:p>
          <a:p>
            <a:pPr marL="171450" indent="-171450" eaLnBrk="1" fontAlgn="auto" hangingPunct="1">
              <a:spcAft>
                <a:spcPts val="0"/>
              </a:spcAft>
              <a:buFont typeface="Arial" panose="020B0604020202020204" pitchFamily="34" charset="0"/>
              <a:buChar char="•"/>
              <a:defRPr/>
            </a:pPr>
            <a:r>
              <a:rPr lang="en-US" dirty="0">
                <a:cs typeface="Arial"/>
              </a:rPr>
              <a:t>Identify the sources of emotions and moods.</a:t>
            </a:r>
          </a:p>
          <a:p>
            <a:pPr marL="171450" indent="-171450" eaLnBrk="1" fontAlgn="auto" hangingPunct="1">
              <a:spcAft>
                <a:spcPts val="0"/>
              </a:spcAft>
              <a:buFont typeface="Arial" panose="020B0604020202020204" pitchFamily="34" charset="0"/>
              <a:buChar char="•"/>
              <a:defRPr/>
            </a:pPr>
            <a:r>
              <a:rPr lang="en-US" dirty="0">
                <a:cs typeface="Arial"/>
              </a:rPr>
              <a:t>Show the impact emotional labor has on employees.</a:t>
            </a:r>
          </a:p>
          <a:p>
            <a:pPr marL="171450" indent="-171450" eaLnBrk="1" fontAlgn="auto" hangingPunct="1">
              <a:spcAft>
                <a:spcPts val="0"/>
              </a:spcAft>
              <a:buFont typeface="Arial" panose="020B0604020202020204" pitchFamily="34" charset="0"/>
              <a:buChar char="•"/>
              <a:defRPr/>
            </a:pPr>
            <a:r>
              <a:rPr lang="en-US" dirty="0">
                <a:cs typeface="Arial"/>
              </a:rPr>
              <a:t>Describe affective events theory.</a:t>
            </a:r>
          </a:p>
          <a:p>
            <a:pPr marL="171450" indent="-171450" eaLnBrk="1" fontAlgn="auto" hangingPunct="1">
              <a:spcAft>
                <a:spcPts val="0"/>
              </a:spcAft>
              <a:buFont typeface="Arial" panose="020B0604020202020204" pitchFamily="34" charset="0"/>
              <a:buChar char="•"/>
              <a:defRPr/>
            </a:pPr>
            <a:r>
              <a:rPr lang="en-US" dirty="0">
                <a:cs typeface="Arial"/>
              </a:rPr>
              <a:t>Describe emotional intelligence.</a:t>
            </a:r>
          </a:p>
          <a:p>
            <a:pPr marL="171450" indent="-171450" eaLnBrk="1" fontAlgn="auto">
              <a:spcAft>
                <a:spcPts val="0"/>
              </a:spcAft>
              <a:buFont typeface="Arial" panose="020B0604020202020204" pitchFamily="34" charset="0"/>
              <a:buChar char="•"/>
              <a:defRPr/>
            </a:pPr>
            <a:r>
              <a:rPr lang="en-US" dirty="0">
                <a:cs typeface="Arial"/>
              </a:rPr>
              <a:t>Identify strategies for emotion regulation.</a:t>
            </a:r>
          </a:p>
          <a:p>
            <a:pPr marL="171450" indent="-171450" eaLnBrk="1" fontAlgn="auto">
              <a:spcAft>
                <a:spcPts val="0"/>
              </a:spcAft>
              <a:buFont typeface="Arial" panose="020B0604020202020204" pitchFamily="34" charset="0"/>
              <a:buChar char="•"/>
              <a:defRPr/>
            </a:pPr>
            <a:r>
              <a:rPr lang="en-US" dirty="0">
                <a:cs typeface="Arial"/>
              </a:rPr>
              <a:t>Apply concepts about emotions and moods to specific OB issues.</a:t>
            </a:r>
          </a:p>
          <a:p>
            <a:pPr eaLnBrk="1" hangingPunct="1">
              <a:spcBef>
                <a:spcPct val="0"/>
              </a:spcBef>
            </a:pPr>
            <a:r>
              <a:rPr lang="en-US" dirty="0"/>
              <a:t>We will discuss each of these objectives in some detail.</a:t>
            </a:r>
            <a:endParaRPr lang="en-US" altLang="en-US" sz="1200" dirty="0">
              <a:solidFill>
                <a:schemeClr val="tx1">
                  <a:lumMod val="75000"/>
                  <a:lumOff val="25000"/>
                </a:schemeClr>
              </a:solidFill>
              <a:ea typeface="ＭＳ Ｐゴシック" pitchFamily="34" charset="-128"/>
              <a:cs typeface="Lucida Sans Unicode"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325471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Arial" charset="0"/>
              </a:rPr>
              <a:t>Three terms that are closely intertwined: affect, emotion, and moods.</a:t>
            </a:r>
          </a:p>
          <a:p>
            <a:pPr eaLnBrk="1" hangingPunct="1">
              <a:spcBef>
                <a:spcPct val="0"/>
              </a:spcBef>
            </a:pPr>
            <a:endParaRPr lang="en-US" i="1" dirty="0">
              <a:latin typeface="Arial" charset="0"/>
            </a:endParaRPr>
          </a:p>
          <a:p>
            <a:pPr eaLnBrk="1" hangingPunct="1">
              <a:spcBef>
                <a:spcPct val="0"/>
              </a:spcBef>
            </a:pPr>
            <a:r>
              <a:rPr lang="en-US" i="1" dirty="0">
                <a:latin typeface="Arial" charset="0"/>
              </a:rPr>
              <a:t>Affect</a:t>
            </a:r>
            <a:r>
              <a:rPr lang="en-US" dirty="0">
                <a:latin typeface="Arial" charset="0"/>
              </a:rPr>
              <a:t> is a generic term that covers a broad range of feelings people experience. This includes both emotions and moods. </a:t>
            </a:r>
            <a:r>
              <a:rPr lang="en-US" i="1" dirty="0">
                <a:latin typeface="Arial" charset="0"/>
              </a:rPr>
              <a:t>Emotions</a:t>
            </a:r>
            <a:r>
              <a:rPr lang="en-US" dirty="0">
                <a:latin typeface="Arial" charset="0"/>
              </a:rPr>
              <a:t> are intense feelings that are directed at someone or something. </a:t>
            </a:r>
            <a:r>
              <a:rPr lang="en-US" i="1" dirty="0">
                <a:latin typeface="Arial" charset="0"/>
              </a:rPr>
              <a:t>Moods</a:t>
            </a:r>
            <a:r>
              <a:rPr lang="en-US" dirty="0">
                <a:latin typeface="Arial" charset="0"/>
              </a:rPr>
              <a:t> are the feelings that tend to be less intense than emotions and that lack a contextual stimulus.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extLst>
      <p:ext uri="{BB962C8B-B14F-4D97-AF65-F5344CB8AC3E}">
        <p14:creationId xmlns:p14="http://schemas.microsoft.com/office/powerpoint/2010/main" val="4235074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Though</a:t>
            </a:r>
            <a:r>
              <a:rPr lang="en-US" baseline="0" dirty="0">
                <a:latin typeface="Arial" charset="0"/>
              </a:rPr>
              <a:t> n</a:t>
            </a:r>
            <a:r>
              <a:rPr lang="en-US" dirty="0">
                <a:latin typeface="Arial" charset="0"/>
              </a:rPr>
              <a:t>ot all psychologists agree, there do seem to be six basic emotions that emerge in studies: anger, fear, sadness, happiness, disgust, and surprise. All other emotions fall under these six categories. Sometimes as many as 12 emotions are identified.</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val="3667511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dirty="0">
                <a:latin typeface="Times New Roman" panose="02020603050405020304" pitchFamily="18" charset="0"/>
                <a:cs typeface="Times New Roman" panose="02020603050405020304" pitchFamily="18" charset="0"/>
              </a:rPr>
              <a:t>Researchers have been studying what are called </a:t>
            </a:r>
            <a:r>
              <a:rPr lang="en-US" b="1" dirty="0">
                <a:latin typeface="Times New Roman" panose="02020603050405020304" pitchFamily="18" charset="0"/>
                <a:cs typeface="Times New Roman" panose="02020603050405020304" pitchFamily="18" charset="0"/>
              </a:rPr>
              <a:t>moral emotions</a:t>
            </a:r>
            <a:r>
              <a:rPr lang="en-US" dirty="0">
                <a:latin typeface="Times New Roman" panose="02020603050405020304" pitchFamily="18" charset="0"/>
                <a:cs typeface="Times New Roman" panose="02020603050405020304" pitchFamily="18" charset="0"/>
              </a:rPr>
              <a:t>; that is, emotions that have moral implications because of our instant </a:t>
            </a:r>
            <a:r>
              <a:rPr lang="en-US" dirty="0" err="1">
                <a:latin typeface="Times New Roman" panose="02020603050405020304" pitchFamily="18" charset="0"/>
                <a:cs typeface="Times New Roman" panose="02020603050405020304" pitchFamily="18" charset="0"/>
              </a:rPr>
              <a:t>judgement</a:t>
            </a:r>
            <a:r>
              <a:rPr lang="en-US" dirty="0">
                <a:latin typeface="Times New Roman" panose="02020603050405020304" pitchFamily="18" charset="0"/>
                <a:cs typeface="Times New Roman" panose="02020603050405020304" pitchFamily="18" charset="0"/>
              </a:rPr>
              <a:t> of the situation that evokes them. Interestingly, research indicates that our responses to moral emotions differ from our responses to other emotions.</a:t>
            </a:r>
          </a:p>
          <a:p>
            <a:pPr marL="0" lvl="2"/>
            <a:r>
              <a:rPr lang="en-US" dirty="0">
                <a:latin typeface="Times New Roman" panose="02020603050405020304" pitchFamily="18" charset="0"/>
                <a:cs typeface="Times New Roman" panose="02020603050405020304" pitchFamily="18" charset="0"/>
              </a:rPr>
              <a:t>Moral emotions are developed during childhood as children learn moral norms and standards, so they depend upon the situation and norms more so than other emotions.</a:t>
            </a:r>
          </a:p>
          <a:p>
            <a:pPr marL="0" lvl="2"/>
            <a:r>
              <a:rPr lang="en-US" dirty="0">
                <a:latin typeface="Times New Roman" panose="02020603050405020304" pitchFamily="18" charset="0"/>
                <a:cs typeface="Times New Roman" panose="02020603050405020304" pitchFamily="18" charset="0"/>
              </a:rPr>
              <a:t>Because morality is a construct that differs between cultures, so do moral emotions. Therefore, we need to be aware of the moral aspects of situations that trigger our emotions and make certain we understand </a:t>
            </a:r>
            <a:r>
              <a:rPr lang="en-US" dirty="0"/>
              <a:t>the context before we act, especially in the workplace.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val="2730497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Arial" charset="0"/>
              </a:rPr>
              <a:t>Our basic moods carry positive and negative affects. They cannot be neutral. Emotions are grouped into general mood states as shown in Exhibit 4-2. These states impact how employees perceive reality;</a:t>
            </a:r>
            <a:r>
              <a:rPr lang="en-US" baseline="0" dirty="0">
                <a:latin typeface="Arial" charset="0"/>
              </a:rPr>
              <a:t> </a:t>
            </a:r>
            <a:r>
              <a:rPr lang="en-US" dirty="0">
                <a:latin typeface="Arial" charset="0"/>
              </a:rPr>
              <a:t>thereby, the moods can impact the work of employees.</a:t>
            </a:r>
          </a:p>
          <a:p>
            <a:pPr eaLnBrk="1" hangingPunct="1">
              <a:spcBef>
                <a:spcPct val="0"/>
              </a:spcBef>
            </a:pPr>
            <a:endParaRPr lang="en-US" dirty="0">
              <a:latin typeface="Arial" charset="0"/>
            </a:endParaRPr>
          </a:p>
          <a:p>
            <a:pPr eaLnBrk="1" hangingPunct="1">
              <a:spcBef>
                <a:spcPct val="0"/>
              </a:spcBef>
            </a:pPr>
            <a:r>
              <a:rPr lang="en-US" dirty="0">
                <a:latin typeface="Arial" charset="0"/>
              </a:rPr>
              <a:t>At zero input, most people experience a mildly positive mood. This is referred to as </a:t>
            </a:r>
            <a:r>
              <a:rPr lang="en-US" i="1" dirty="0">
                <a:latin typeface="Arial" charset="0"/>
              </a:rPr>
              <a:t>positivity offset</a:t>
            </a:r>
            <a:r>
              <a:rPr lang="en-US" dirty="0">
                <a:latin typeface="Arial" charset="0"/>
              </a:rPr>
              <a:t>.</a:t>
            </a:r>
          </a:p>
          <a:p>
            <a:pPr eaLnBrk="1" hangingPunct="1">
              <a:spcBef>
                <a:spcPct val="0"/>
              </a:spcBef>
            </a:pPr>
            <a:endParaRPr lang="en-US" dirty="0">
              <a:latin typeface="Arial"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extLst>
      <p:ext uri="{BB962C8B-B14F-4D97-AF65-F5344CB8AC3E}">
        <p14:creationId xmlns:p14="http://schemas.microsoft.com/office/powerpoint/2010/main" val="4201247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dirty="0">
                <a:latin typeface="Times New Roman" panose="02020603050405020304" pitchFamily="18" charset="0"/>
                <a:cs typeface="Times New Roman" panose="02020603050405020304" pitchFamily="18" charset="0"/>
              </a:rPr>
              <a:t>As if it weren’t complex enough to consider the many distinct emotions and moods a person might identify, the reality is that we all experience moods and emotions differently. </a:t>
            </a:r>
          </a:p>
          <a:p>
            <a:pPr marL="0" lvl="2"/>
            <a:r>
              <a:rPr lang="en-US" dirty="0">
                <a:latin typeface="Times New Roman" panose="02020603050405020304" pitchFamily="18" charset="0"/>
                <a:cs typeface="Times New Roman" panose="02020603050405020304" pitchFamily="18" charset="0"/>
              </a:rPr>
              <a:t>For most people, positive moods are somewhat more common than negative moods. Indeed, research finds a </a:t>
            </a:r>
            <a:r>
              <a:rPr lang="en-US" b="1" dirty="0">
                <a:latin typeface="Times New Roman" panose="02020603050405020304" pitchFamily="18" charset="0"/>
                <a:cs typeface="Times New Roman" panose="02020603050405020304" pitchFamily="18" charset="0"/>
              </a:rPr>
              <a:t>positivity offset</a:t>
            </a:r>
            <a:r>
              <a:rPr lang="en-US" dirty="0">
                <a:latin typeface="Times New Roman" panose="02020603050405020304" pitchFamily="18" charset="0"/>
                <a:cs typeface="Times New Roman" panose="02020603050405020304" pitchFamily="18" charset="0"/>
              </a:rPr>
              <a:t>, meaning that at zero input (when nothing in particular is going on), most individuals experience a mildly positive mood. </a:t>
            </a:r>
          </a:p>
          <a:p>
            <a:pPr marL="0" lvl="2"/>
            <a:r>
              <a:rPr lang="en-US" dirty="0">
                <a:latin typeface="Times New Roman" panose="02020603050405020304" pitchFamily="18" charset="0"/>
                <a:cs typeface="Times New Roman" panose="02020603050405020304" pitchFamily="18" charset="0"/>
              </a:rPr>
              <a:t>Does the degree to which people experience positive and negative emotions vary across cultures? Yes (see the OB Poll). </a:t>
            </a:r>
          </a:p>
          <a:p>
            <a:pPr marL="0" lvl="2"/>
            <a:r>
              <a:rPr lang="en-US" dirty="0">
                <a:latin typeface="Times New Roman" panose="02020603050405020304" pitchFamily="18" charset="0"/>
                <a:cs typeface="Times New Roman" panose="02020603050405020304" pitchFamily="18" charset="0"/>
              </a:rPr>
              <a:t>People in most cultures appear to experience certain positive and negative emotions, and people interpret them in much the same way worldwide. </a:t>
            </a:r>
          </a:p>
          <a:p>
            <a:pPr marL="0" lvl="2"/>
            <a:r>
              <a:rPr lang="en-US" dirty="0">
                <a:latin typeface="Times New Roman" panose="02020603050405020304" pitchFamily="18" charset="0"/>
                <a:cs typeface="Times New Roman" panose="02020603050405020304" pitchFamily="18" charset="0"/>
              </a:rPr>
              <a:t>However, an individual’s experience of emotions appears to be culturally shaped.</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val="4134838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Do emotions make us irrational? There are some who think that emotions are linked to irrationality and that expressing emotions in public may be damaging to your career or status. However, research has shown that emotions are necessary for rational thinking. They help us make better decisions and help us understand the world around us. If we are going to make decisions, we need to incorporate both thinking and feeling.</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568247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Arial" charset="0"/>
              </a:rPr>
              <a:t>A growing body of research has begun to examine the relationship between emotions and moral attitudes.</a:t>
            </a:r>
          </a:p>
          <a:p>
            <a:pPr eaLnBrk="1" hangingPunct="1">
              <a:spcBef>
                <a:spcPct val="0"/>
              </a:spcBef>
            </a:pPr>
            <a:endParaRPr lang="en-US" dirty="0">
              <a:latin typeface="Arial" charset="0"/>
            </a:endParaRPr>
          </a:p>
          <a:p>
            <a:pPr eaLnBrk="1" hangingPunct="1">
              <a:spcBef>
                <a:spcPct val="0"/>
              </a:spcBef>
            </a:pPr>
            <a:r>
              <a:rPr lang="en-US" dirty="0">
                <a:latin typeface="Arial" charset="0"/>
              </a:rPr>
              <a:t>Examples of moral emotions include sympathy for the suffering of others, guilt about our own immoral behavior, anger about injustice done to others, contempt for those who behave unethically, and disgust at violations of moral norms. Numerous studies suggest that these reactions are largely based on feelings rather than on cognition.</a:t>
            </a:r>
          </a:p>
          <a:p>
            <a:pPr eaLnBrk="1" hangingPunct="1">
              <a:spcBef>
                <a:spcPct val="0"/>
              </a:spcBef>
            </a:pPr>
            <a:endParaRPr lang="en-US" dirty="0">
              <a:latin typeface="Arial" charset="0"/>
            </a:endParaRPr>
          </a:p>
          <a:p>
            <a:pPr eaLnBrk="1" hangingPunct="1">
              <a:spcBef>
                <a:spcPct val="0"/>
              </a:spcBef>
            </a:pPr>
            <a:r>
              <a:rPr lang="en-US" dirty="0">
                <a:latin typeface="Arial" charset="0"/>
              </a:rPr>
              <a:t>Our beliefs are shaped by our groups, which influence our perceptions of the ethicality behind certain situations, resulting in unconscious responses and a shared moral emotion.” Unfortunately, these shared emotions may allow us to justify purely emotional reactions as “ethical” just because we share them with others. </a:t>
            </a:r>
          </a:p>
          <a:p>
            <a:pPr eaLnBrk="1" hangingPunct="1">
              <a:spcBef>
                <a:spcPct val="0"/>
              </a:spcBef>
            </a:pPr>
            <a:endParaRPr lang="en-US" dirty="0">
              <a:latin typeface="Arial" charset="0"/>
            </a:endParaRPr>
          </a:p>
          <a:p>
            <a:pPr>
              <a:spcBef>
                <a:spcPct val="0"/>
              </a:spcBef>
            </a:pPr>
            <a:r>
              <a:rPr lang="en-US" dirty="0">
                <a:latin typeface="Arial" charset="0"/>
              </a:rPr>
              <a:t>We also tend to judge (and punish) outgroup members (anyone who is not in our group) more harshly for moral transgressions than ingroup members, even when we are trying to be objective. In addition, </a:t>
            </a:r>
            <a:r>
              <a:rPr lang="en-US" dirty="0"/>
              <a:t>we tend to glorify ingroup members (anyone who is a part of our group) and are more lenient when judging their misdeeds, often leading to a double-standard in ethicality.</a:t>
            </a:r>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427662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Arial" charset="0"/>
              </a:rPr>
              <a:t>There are many things that impact our mood and emotions. Personality is a key component and will definitely impact the intensity of the emotions we feel. The day and time of the week is a common pattern for all of us as well.</a:t>
            </a:r>
            <a:r>
              <a:rPr lang="en-US" baseline="0" dirty="0">
                <a:latin typeface="Arial" charset="0"/>
              </a:rPr>
              <a:t> </a:t>
            </a:r>
          </a:p>
          <a:p>
            <a:pPr eaLnBrk="1" hangingPunct="1">
              <a:spcBef>
                <a:spcPct val="0"/>
              </a:spcBef>
            </a:pPr>
            <a:endParaRPr lang="en-US" baseline="0" dirty="0">
              <a:latin typeface="Arial" charset="0"/>
            </a:endParaRPr>
          </a:p>
          <a:p>
            <a:pPr eaLnBrk="1" hangingPunct="1">
              <a:spcBef>
                <a:spcPct val="0"/>
              </a:spcBef>
            </a:pPr>
            <a:r>
              <a:rPr lang="en-US" dirty="0">
                <a:latin typeface="Arial" charset="0"/>
              </a:rPr>
              <a:t>Exhibit 4-3 in your text shows the results of recent research related to time of day. Positive emotions have their greatest effect in mid-morning and then remain stable before rising again until midnight.</a:t>
            </a:r>
          </a:p>
          <a:p>
            <a:pPr eaLnBrk="1" hangingPunct="1">
              <a:spcBef>
                <a:spcPct val="0"/>
              </a:spcBef>
            </a:pPr>
            <a:endParaRPr lang="en-US" dirty="0">
              <a:latin typeface="Arial" charset="0"/>
            </a:endParaRPr>
          </a:p>
          <a:p>
            <a:pPr marL="0" marR="0" indent="0" algn="l" defTabSz="457200" rtl="0" eaLnBrk="1" fontAlgn="base" latinLnBrk="0" hangingPunct="1">
              <a:lnSpc>
                <a:spcPct val="100000"/>
              </a:lnSpc>
              <a:spcBef>
                <a:spcPct val="0"/>
              </a:spcBef>
              <a:spcAft>
                <a:spcPct val="0"/>
              </a:spcAft>
              <a:buClrTx/>
              <a:buSzTx/>
              <a:buFontTx/>
              <a:buNone/>
              <a:tabLst/>
              <a:defRPr/>
            </a:pPr>
            <a:r>
              <a:rPr lang="en-US" dirty="0">
                <a:latin typeface="Arial" charset="0"/>
              </a:rPr>
              <a:t>In Exhibit 4-4, we can see how the day of the week affects emotions. As the week progresses, positive effects of emotions increases while negative effects decrease. So positive emotions are considerably higher toward the end of the week than they are at the beginning. This tends to be true among many cultures.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val="600917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Arial" charset="0"/>
              </a:rPr>
              <a:t>Weather is thought to have an impact on our emotions, but there is no proven effect.</a:t>
            </a:r>
          </a:p>
          <a:p>
            <a:pPr eaLnBrk="1" hangingPunct="1">
              <a:spcBef>
                <a:spcPct val="0"/>
              </a:spcBef>
            </a:pPr>
            <a:endParaRPr lang="en-US" dirty="0">
              <a:latin typeface="Arial" charset="0"/>
            </a:endParaRPr>
          </a:p>
          <a:p>
            <a:pPr eaLnBrk="1" hangingPunct="1">
              <a:spcBef>
                <a:spcPct val="0"/>
              </a:spcBef>
            </a:pPr>
            <a:r>
              <a:rPr lang="en-US" dirty="0">
                <a:latin typeface="Arial" charset="0"/>
              </a:rPr>
              <a:t>Stress is an important factor and even at low levels it can cause our mood to change. It is important to maintain a low level of stress to help control psychological and physical health.</a:t>
            </a:r>
          </a:p>
          <a:p>
            <a:pPr eaLnBrk="1" hangingPunct="1">
              <a:spcBef>
                <a:spcPct val="0"/>
              </a:spcBef>
            </a:pPr>
            <a:endParaRPr lang="en-US" dirty="0">
              <a:latin typeface="Arial" charset="0"/>
            </a:endParaRPr>
          </a:p>
          <a:p>
            <a:pPr eaLnBrk="1" hangingPunct="1">
              <a:spcBef>
                <a:spcPct val="0"/>
              </a:spcBef>
            </a:pPr>
            <a:r>
              <a:rPr lang="en-US" dirty="0">
                <a:latin typeface="Arial" charset="0"/>
              </a:rPr>
              <a:t>Social activities have been shown to have a positive impact on our moods. This could be physical outlets such as playing in a basketball league, or as simple as going out to dinner with friends.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3911873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Arial" charset="0"/>
              </a:rPr>
              <a:t>Some additional sources of emotion and moods include such factors as sleep and exercise. It is important to get enough and high-quality levels of sleep. </a:t>
            </a:r>
          </a:p>
          <a:p>
            <a:pPr eaLnBrk="1" hangingPunct="1">
              <a:spcBef>
                <a:spcPct val="0"/>
              </a:spcBef>
            </a:pPr>
            <a:endParaRPr lang="en-US" dirty="0">
              <a:latin typeface="Arial" charset="0"/>
            </a:endParaRPr>
          </a:p>
          <a:p>
            <a:pPr eaLnBrk="1" hangingPunct="1">
              <a:spcBef>
                <a:spcPct val="0"/>
              </a:spcBef>
            </a:pPr>
            <a:r>
              <a:rPr lang="en-US" dirty="0">
                <a:latin typeface="Arial" charset="0"/>
              </a:rPr>
              <a:t>Physical activity can also aid in keeping our moods upbeat, particularly for people who are depressed.</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3817537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Some characteristics that are beyond our control can impact our moods, such as age and sex.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latin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Elderly people tend to have fewer negative emotions.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Older adults tend to focus on more positive stimuli (and on less negative stimuli) than younger adults, a finding confirmed across nearly 100 studies. Furthermore, these older adults tend to self-regulate by actively trying to increase the positivity (and decrease the negativity) in their attention and memory.</a:t>
            </a:r>
          </a:p>
          <a:p>
            <a:pPr>
              <a:defRPr/>
            </a:pPr>
            <a:r>
              <a:rPr lang="en-US" dirty="0">
                <a:latin typeface="Arial" charset="0"/>
              </a:rPr>
              <a:t>Women tend to express their emotions readily and their moods tend to last longer. Research has shown that this is due more to cultural socialization than to biology. </a:t>
            </a:r>
            <a:r>
              <a:rPr lang="en-US" sz="1200" kern="1200" dirty="0">
                <a:solidFill>
                  <a:schemeClr val="tx1"/>
                </a:solidFill>
                <a:effectLst/>
                <a:latin typeface="+mn-lt"/>
                <a:ea typeface="+mn-ea"/>
                <a:cs typeface="+mn-cs"/>
              </a:rPr>
              <a:t>People also tend to attribute men’s and women’s emotions in ways that might be based on stereotypes of typical emotional reactions.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val="1470868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Arial" charset="0"/>
              </a:rPr>
              <a:t>In many jobs, there is an implied agreement on the types of emotions that should be expressed. For example, waitresses are supposed to be friendly and cheerful, whether they are currently feeling that emotion or not. </a:t>
            </a:r>
          </a:p>
          <a:p>
            <a:pPr eaLnBrk="1" hangingPunct="1">
              <a:spcBef>
                <a:spcPct val="0"/>
              </a:spcBef>
            </a:pPr>
            <a:endParaRPr lang="en-US" dirty="0">
              <a:latin typeface="Arial" charset="0"/>
            </a:endParaRPr>
          </a:p>
          <a:p>
            <a:pPr eaLnBrk="1" hangingPunct="1">
              <a:spcBef>
                <a:spcPct val="0"/>
              </a:spcBef>
            </a:pPr>
            <a:r>
              <a:rPr lang="en-US" dirty="0">
                <a:latin typeface="Arial" charset="0"/>
              </a:rPr>
              <a:t>An employee’s actual emotions are their felt emotions. The emotions that are required or deemed appropriate by the employer are called </a:t>
            </a:r>
            <a:r>
              <a:rPr lang="en-US" i="1" dirty="0">
                <a:latin typeface="Arial" charset="0"/>
              </a:rPr>
              <a:t>displayed emotions</a:t>
            </a:r>
            <a:r>
              <a:rPr lang="en-US" dirty="0">
                <a:latin typeface="Arial" charset="0"/>
              </a:rPr>
              <a:t>. Displaying fake emotions requires suppressing real ones and acting. </a:t>
            </a:r>
          </a:p>
          <a:p>
            <a:pPr eaLnBrk="1" hangingPunct="1">
              <a:spcBef>
                <a:spcPct val="0"/>
              </a:spcBef>
            </a:pPr>
            <a:endParaRPr lang="en-US" dirty="0">
              <a:latin typeface="Arial" charset="0"/>
            </a:endParaRPr>
          </a:p>
          <a:p>
            <a:pPr eaLnBrk="1" hangingPunct="1">
              <a:spcBef>
                <a:spcPct val="0"/>
              </a:spcBef>
            </a:pPr>
            <a:r>
              <a:rPr lang="en-US" i="1" dirty="0">
                <a:latin typeface="Arial" charset="0"/>
              </a:rPr>
              <a:t>Surface acting </a:t>
            </a:r>
            <a:r>
              <a:rPr lang="en-US" dirty="0">
                <a:latin typeface="Arial" charset="0"/>
              </a:rPr>
              <a:t>occurs when an employee displays the appropriate emotions even when he or she don’t feel those emotions. </a:t>
            </a:r>
            <a:r>
              <a:rPr lang="en-US" i="1" dirty="0">
                <a:latin typeface="Arial" charset="0"/>
              </a:rPr>
              <a:t>Deep acting </a:t>
            </a:r>
            <a:r>
              <a:rPr lang="en-US" dirty="0">
                <a:latin typeface="Arial" charset="0"/>
              </a:rPr>
              <a:t>occurs when the employee actually changes his or her internal feelings to match display rules; this level of acting can be very stressful.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val="335202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Arial" charset="0"/>
              </a:rPr>
              <a:t>When employees must project one emotion while feeling another, this disparity is called </a:t>
            </a:r>
            <a:r>
              <a:rPr lang="en-US" i="1" dirty="0">
                <a:latin typeface="Arial" charset="0"/>
              </a:rPr>
              <a:t>emotional dissonance.</a:t>
            </a:r>
            <a:r>
              <a:rPr lang="en-US" dirty="0">
                <a:latin typeface="Arial" charset="0"/>
              </a:rPr>
              <a:t> </a:t>
            </a:r>
          </a:p>
          <a:p>
            <a:pPr>
              <a:spcBef>
                <a:spcPct val="0"/>
              </a:spcBef>
            </a:pPr>
            <a:r>
              <a:rPr lang="en-US" dirty="0">
                <a:latin typeface="Arial" charset="0"/>
              </a:rPr>
              <a:t>Bottled-up feelings of frustration, anger, and resentment can lead to emotional exhaustion. </a:t>
            </a:r>
          </a:p>
          <a:p>
            <a:pPr>
              <a:spcBef>
                <a:spcPct val="0"/>
              </a:spcBef>
            </a:pPr>
            <a:r>
              <a:rPr lang="en-US" dirty="0">
                <a:latin typeface="Arial" charset="0"/>
              </a:rPr>
              <a:t>Long-term emotional dissonance is a predictor for job burnout, declines in job performance, and lowers job satisfaction.</a:t>
            </a:r>
          </a:p>
          <a:p>
            <a:pPr>
              <a:spcBef>
                <a:spcPct val="0"/>
              </a:spcBef>
            </a:pPr>
            <a:r>
              <a:rPr lang="en-US" dirty="0">
                <a:latin typeface="Arial" charset="0"/>
              </a:rPr>
              <a:t>However, research from Germany and Australia suggests that employees who have a high capacity for self-control, who get a daily good night’s sleep on a daily basis, and who have strong relationships with their customers or clients tend to be buffered to some degree from the negative side effects of emotional dissonance.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1177591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anose="02020603050405020304" pitchFamily="18" charset="0"/>
                <a:cs typeface="Times New Roman" panose="02020603050405020304" pitchFamily="18" charset="0"/>
              </a:rPr>
              <a:t>Affective Events Theory, or AET, demonstrates that employees react emotionally to things that happen to them at work, which can influence their job performance and job satisfaction. The intensity of these responses will be based on emotion and mood.</a:t>
            </a:r>
          </a:p>
          <a:p>
            <a:pPr eaLnBrk="1" hangingPunct="1">
              <a:spcBef>
                <a:spcPct val="0"/>
              </a:spcBef>
            </a:pPr>
            <a:r>
              <a:rPr lang="en-US" sz="1200" kern="1200" dirty="0">
                <a:solidFill>
                  <a:schemeClr val="tx1"/>
                </a:solidFill>
                <a:effectLst/>
                <a:latin typeface="+mn-lt"/>
                <a:ea typeface="+mn-ea"/>
                <a:cs typeface="+mn-cs"/>
              </a:rPr>
              <a:t>In sum, AET offers two important messages.</a:t>
            </a:r>
            <a:r>
              <a:rPr lang="en-US" sz="1200" kern="1200" baseline="30000" dirty="0">
                <a:solidFill>
                  <a:schemeClr val="tx1"/>
                </a:solidFill>
                <a:effectLst/>
                <a:latin typeface="+mn-lt"/>
                <a:ea typeface="+mn-ea"/>
                <a:cs typeface="+mn-cs"/>
              </a:rPr>
              <a:t>71</a:t>
            </a:r>
            <a:r>
              <a:rPr lang="en-US" sz="1200" kern="1200" dirty="0">
                <a:solidFill>
                  <a:schemeClr val="tx1"/>
                </a:solidFill>
                <a:effectLst/>
                <a:latin typeface="+mn-lt"/>
                <a:ea typeface="+mn-ea"/>
                <a:cs typeface="+mn-cs"/>
              </a:rPr>
              <a:t> First, emotions provide valuable insights into how workplace events influence employee performance and satisfaction. Second, employees and managers shouldn’t ignore emotions or the events that cause them, even when they appear minor, because they accumulate. </a:t>
            </a:r>
            <a:endParaRPr lang="en-US" dirty="0">
              <a:latin typeface="Times New Roman" panose="02020603050405020304" pitchFamily="18" charset="0"/>
              <a:cs typeface="Times New Roman" panose="02020603050405020304" pitchFamily="18" charset="0"/>
            </a:endParaRPr>
          </a:p>
          <a:p>
            <a:pPr eaLnBrk="1" hangingPunct="1">
              <a:spcBef>
                <a:spcPct val="0"/>
              </a:spcBef>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3012112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Emotional Intelligence is a person’s ability to be self-aware,</a:t>
            </a:r>
            <a:r>
              <a:rPr lang="en-US" baseline="0" dirty="0"/>
              <a:t> which is t</a:t>
            </a:r>
            <a:r>
              <a:rPr lang="en-US" dirty="0"/>
              <a:t>o recognize his or her own experienced emotions and to understand them. More significantly is the ability to observe and detect emotion in others, and to regulate the emotions in a cascading relationship. People who know their emotions and can read emotional cues are likely to be most effective.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1550688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Exhibit 4-5 illustrates the Cascading Model of Emotional Intelligence. Here we see the suggested relationship between Conscientiousness, Cognitive, and Emotional Stability, and the outcomes of detecting</a:t>
            </a:r>
            <a:r>
              <a:rPr lang="en-US" baseline="0" dirty="0"/>
              <a:t> one’s own and</a:t>
            </a:r>
            <a:r>
              <a:rPr lang="en-US" dirty="0"/>
              <a:t> others’ emotions, understanding what they mean, and regulating the emotions successfully.</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extLst>
      <p:ext uri="{BB962C8B-B14F-4D97-AF65-F5344CB8AC3E}">
        <p14:creationId xmlns:p14="http://schemas.microsoft.com/office/powerpoint/2010/main" val="2167910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300" dirty="0">
                <a:latin typeface="Times New Roman" panose="02020603050405020304" pitchFamily="18" charset="0"/>
                <a:cs typeface="Times New Roman" panose="02020603050405020304" pitchFamily="18" charset="0"/>
              </a:rPr>
              <a:t>The process of identifying and modifying emotions you feel is called </a:t>
            </a:r>
            <a:r>
              <a:rPr lang="en-US" sz="1300" i="1" dirty="0">
                <a:latin typeface="Times New Roman" panose="02020603050405020304" pitchFamily="18" charset="0"/>
                <a:cs typeface="Times New Roman" panose="02020603050405020304" pitchFamily="18" charset="0"/>
              </a:rPr>
              <a:t>emotion regulation</a:t>
            </a:r>
            <a:r>
              <a:rPr lang="en-US" sz="1300" dirty="0">
                <a:latin typeface="Times New Roman" panose="02020603050405020304" pitchFamily="18" charset="0"/>
                <a:cs typeface="Times New Roman" panose="02020603050405020304" pitchFamily="18" charset="0"/>
              </a:rPr>
              <a:t>. </a:t>
            </a:r>
          </a:p>
          <a:p>
            <a:pPr eaLnBrk="1" hangingPunct="1">
              <a:spcBef>
                <a:spcPct val="0"/>
              </a:spcBef>
            </a:pPr>
            <a:endParaRPr lang="en-US" sz="1300" dirty="0">
              <a:latin typeface="Times New Roman" panose="02020603050405020304" pitchFamily="18" charset="0"/>
              <a:cs typeface="Times New Roman" panose="02020603050405020304" pitchFamily="18" charset="0"/>
            </a:endParaRPr>
          </a:p>
          <a:p>
            <a:pPr marL="0" lvl="2"/>
            <a:r>
              <a:rPr lang="en-US" sz="1300" dirty="0">
                <a:latin typeface="Times New Roman" panose="02020603050405020304" pitchFamily="18" charset="0"/>
                <a:cs typeface="Times New Roman" panose="02020603050405020304" pitchFamily="18" charset="0"/>
              </a:rPr>
              <a:t>As you might suspect, not everyone is equally good at regulating emotions. </a:t>
            </a:r>
          </a:p>
          <a:p>
            <a:pPr marL="0" lvl="2"/>
            <a:r>
              <a:rPr lang="en-US" sz="1300" dirty="0">
                <a:latin typeface="Times New Roman" panose="02020603050405020304" pitchFamily="18" charset="0"/>
                <a:cs typeface="Times New Roman" panose="02020603050405020304" pitchFamily="18" charset="0"/>
              </a:rPr>
              <a:t>Individuals who are higher in the personality trait of neuroticism have more trouble doing so and often find their moods are beyond their ability to control.</a:t>
            </a:r>
          </a:p>
          <a:p>
            <a:pPr marL="0" lvl="2"/>
            <a:r>
              <a:rPr lang="en-US" sz="1300" dirty="0">
                <a:latin typeface="Times New Roman" panose="02020603050405020304" pitchFamily="18" charset="0"/>
                <a:cs typeface="Times New Roman" panose="02020603050405020304" pitchFamily="18" charset="0"/>
              </a:rPr>
              <a:t>The workplace environment has an effect on an individual’s tendency to employ emotion regulation.</a:t>
            </a:r>
          </a:p>
          <a:p>
            <a:pPr marL="0" lvl="2"/>
            <a:r>
              <a:rPr lang="en-US" sz="1300" dirty="0">
                <a:latin typeface="Times New Roman" panose="02020603050405020304" pitchFamily="18" charset="0"/>
                <a:cs typeface="Times New Roman" panose="02020603050405020304" pitchFamily="18" charset="0"/>
              </a:rPr>
              <a:t>In general, diversity in work groups increases the likelihood that you will regulate your emotions. Racial diversity also has an effect: if diversity is low, the minority will engage in emotion regulation, perhaps to “fit in” with the majority race as much as possible; if diversity is high and many different races are represented, the majority race will employ emotion regulation, perhaps to integrate themselves with the whole group. </a:t>
            </a:r>
          </a:p>
          <a:p>
            <a:pPr marL="0" lvl="3"/>
            <a:r>
              <a:rPr lang="en-US" sz="1300" dirty="0">
                <a:latin typeface="Times New Roman" panose="02020603050405020304" pitchFamily="18" charset="0"/>
                <a:cs typeface="Times New Roman" panose="02020603050405020304" pitchFamily="18" charset="0"/>
              </a:rPr>
              <a:t>These findings suggest a beneficial outcome of diversity—it may cause us to regulate our emotions more consciously and effectively.</a:t>
            </a:r>
          </a:p>
          <a:p>
            <a:pPr eaLnBrk="1" hangingPunct="1">
              <a:spcBef>
                <a:spcPct val="0"/>
              </a:spcBef>
            </a:pPr>
            <a:r>
              <a:rPr lang="en-US" sz="1300" dirty="0">
                <a:latin typeface="Times New Roman" panose="02020603050405020304" pitchFamily="18" charset="0"/>
                <a:cs typeface="Times New Roman" panose="02020603050405020304" pitchFamily="18" charset="0"/>
              </a:rPr>
              <a:t>It’s important to note that there is a downside to trying to change the way you feel. The effort involved can be exhausting.</a:t>
            </a:r>
          </a:p>
          <a:p>
            <a:pPr marL="0" lvl="2"/>
            <a:r>
              <a:rPr lang="en-US" sz="1300" dirty="0">
                <a:latin typeface="Times New Roman" panose="02020603050405020304" pitchFamily="18" charset="0"/>
                <a:cs typeface="Times New Roman" panose="02020603050405020304" pitchFamily="18" charset="0"/>
              </a:rPr>
              <a:t>From another perspective, research suggests that avoiding negative emotional experiences is less likely to lead to positive moods than does seeking out positive emotional experiences.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val="1757022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Researchers of emotion regulation often study the strategies people employ to change their emotions. </a:t>
            </a:r>
          </a:p>
          <a:p>
            <a:r>
              <a:rPr lang="en-US" sz="1200" dirty="0">
                <a:latin typeface="Times New Roman" panose="02020603050405020304" pitchFamily="18" charset="0"/>
                <a:cs typeface="Times New Roman" panose="02020603050405020304" pitchFamily="18" charset="0"/>
              </a:rPr>
              <a:t>One technique of emotion regulation is </a:t>
            </a:r>
            <a:r>
              <a:rPr lang="en-US" sz="1200" i="1" dirty="0">
                <a:latin typeface="Times New Roman" panose="02020603050405020304" pitchFamily="18" charset="0"/>
                <a:cs typeface="Times New Roman" panose="02020603050405020304" pitchFamily="18" charset="0"/>
              </a:rPr>
              <a:t>emotional suppression</a:t>
            </a:r>
            <a:r>
              <a:rPr lang="en-US" sz="1200" dirty="0">
                <a:latin typeface="Times New Roman" panose="02020603050405020304" pitchFamily="18" charset="0"/>
                <a:cs typeface="Times New Roman" panose="02020603050405020304" pitchFamily="18" charset="0"/>
              </a:rPr>
              <a:t>, or suppressing initial emotional responses to situations. This response seems to facilitate practical thinking in the short term. However, it appears to be helpful only when a strongly negative event would illicit a distressed emotional reaction during a crisis. Thus, unless we’re truly in a crisis, acknowledging rather than suppressing our emotional responses to situations, and re-evaluating events after they occur, yields the best outcomes.</a:t>
            </a:r>
          </a:p>
          <a:p>
            <a:r>
              <a:rPr lang="en-US" sz="1200" i="1" dirty="0">
                <a:latin typeface="Times New Roman" panose="02020603050405020304" pitchFamily="18" charset="0"/>
                <a:cs typeface="Times New Roman" panose="02020603050405020304" pitchFamily="18" charset="0"/>
              </a:rPr>
              <a:t>Cognitive reappraisal</a:t>
            </a:r>
            <a:r>
              <a:rPr lang="en-US" sz="1200" dirty="0">
                <a:latin typeface="Times New Roman" panose="02020603050405020304" pitchFamily="18" charset="0"/>
                <a:cs typeface="Times New Roman" panose="02020603050405020304" pitchFamily="18" charset="0"/>
              </a:rPr>
              <a:t>, or reframing our outlook on an emotional situation, is one way to effectively regulate emotions. This result suggests that cognitive reappraisal may allow people to change their emotional responses, even when the subject matter is highly emotionally charged.</a:t>
            </a:r>
          </a:p>
          <a:p>
            <a:r>
              <a:rPr lang="en-US" sz="1200" dirty="0">
                <a:latin typeface="Times New Roman" panose="02020603050405020304" pitchFamily="18" charset="0"/>
                <a:cs typeface="Times New Roman" panose="02020603050405020304" pitchFamily="18" charset="0"/>
              </a:rPr>
              <a:t>Another technique with potential for emotion regulation is </a:t>
            </a:r>
            <a:r>
              <a:rPr lang="en-US" sz="1200" i="1" dirty="0">
                <a:latin typeface="Times New Roman" panose="02020603050405020304" pitchFamily="18" charset="0"/>
                <a:cs typeface="Times New Roman" panose="02020603050405020304" pitchFamily="18" charset="0"/>
              </a:rPr>
              <a:t>social sharing</a:t>
            </a:r>
            <a:r>
              <a:rPr lang="en-US" sz="1200" dirty="0">
                <a:latin typeface="Times New Roman" panose="02020603050405020304" pitchFamily="18" charset="0"/>
                <a:cs typeface="Times New Roman" panose="02020603050405020304" pitchFamily="18" charset="0"/>
              </a:rPr>
              <a:t>, or venting. Research shows that the open expression of emotions can help individuals to regulate their emotions, as opposed to keeping emotions “bottled up.” Social sharing can reduce anger reactions when people can talk about the facts of a bad situation, their feelings about the situation, or any positive aspects of the situation. </a:t>
            </a:r>
          </a:p>
          <a:p>
            <a:r>
              <a:rPr lang="en-US" dirty="0">
                <a:latin typeface="Times New Roman" panose="02020603050405020304" pitchFamily="18" charset="0"/>
                <a:cs typeface="Times New Roman" panose="02020603050405020304" pitchFamily="18" charset="0"/>
              </a:rPr>
              <a:t>99A final emotion regulation technique, </a:t>
            </a:r>
            <a:r>
              <a:rPr lang="en-US" i="1" dirty="0">
                <a:latin typeface="Times New Roman" panose="02020603050405020304" pitchFamily="18" charset="0"/>
                <a:cs typeface="Times New Roman" panose="02020603050405020304" pitchFamily="18" charset="0"/>
              </a:rPr>
              <a:t>mindfulness</a:t>
            </a:r>
            <a:r>
              <a:rPr lang="en-US" dirty="0">
                <a:latin typeface="Times New Roman" panose="02020603050405020304" pitchFamily="18" charset="0"/>
                <a:cs typeface="Times New Roman" panose="02020603050405020304" pitchFamily="18" charset="0"/>
              </a:rPr>
              <a:t>—receptively paying attention to and being aware of the present moment, events, and experiences—has started to become popular in organizations. However, studies on employee mindfulness are new and we have yet to fully realize its causes and outcomes, along with the most effective methods for achieving and sustaining mindful states. </a:t>
            </a:r>
          </a:p>
          <a:p>
            <a:r>
              <a:rPr lang="en-US" dirty="0">
                <a:latin typeface="Times New Roman" panose="02020603050405020304" pitchFamily="18" charset="0"/>
                <a:cs typeface="Times New Roman" panose="02020603050405020304" pitchFamily="18" charset="0"/>
              </a:rPr>
              <a:t>Thus, while there is much promise in emotion regulation techniques, the best route to a positive workplace is to recruit positive-minded individuals and train leaders to manage their moods, job attitudes, and performance. The best leaders manage emotions as much as they do tasks and activities. The best employees can use their knowledge of emotion regulation to decide when to speak up and how to express themselves effectively.</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val="2555096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Understanding emotions and moods can help us explain and predict selection, decision making, creativity, motivation, leadership, interpersonal conflict, negotiation, customer service, job attitudes, and deviant workplace behaviors. When it comes to selection, EI should be a hiring factor to ensure employee fit. Positive emotions can lead to better decisions and often more creative ones as well.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val="1501348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Positive mood affects expectations of success by all people, which contributes to their motivation for performance. Leadership is affected by mood and emotion, as people in a positive emotional state are found to be more receptive of messages from leaders. Emotions, those both held and displayed, are effective contributors to negotiation, as the potential impact of displayed emotion on negotiation is large. The best negotiators are probably those who remain emotionally detached.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22</a:t>
            </a:fld>
            <a:endParaRPr lang="en-US" dirty="0"/>
          </a:p>
        </p:txBody>
      </p:sp>
    </p:spTree>
    <p:extLst>
      <p:ext uri="{BB962C8B-B14F-4D97-AF65-F5344CB8AC3E}">
        <p14:creationId xmlns:p14="http://schemas.microsoft.com/office/powerpoint/2010/main" val="2639887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Emotions affect customer service in a number of ways, ranging from the attitude of the employee, to the effectiveness of communication with customers, to overall feelings about the outcome. Research has found that people who are on an emotional high at the end of a day take the positive feelings home with them, and vice versa. This good mood, however, tends to dissipate overnight.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2653122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anose="02020603050405020304" pitchFamily="18" charset="0"/>
                <a:cs typeface="Times New Roman" panose="02020603050405020304" pitchFamily="18" charset="0"/>
              </a:rPr>
              <a:t>Negative emotions can lead to deviant workplace behaviors. These are actions that violate norms and threaten the organization.</a:t>
            </a:r>
          </a:p>
          <a:p>
            <a:r>
              <a:rPr lang="en-US" dirty="0">
                <a:latin typeface="Times New Roman" panose="02020603050405020304" pitchFamily="18" charset="0"/>
                <a:cs typeface="Times New Roman" panose="02020603050405020304" pitchFamily="18" charset="0"/>
              </a:rPr>
              <a:t>Once aggression starts, it’s likely that other people will become angry and aggressive, so the stage is set for a serious escalation of negative behavior.</a:t>
            </a:r>
          </a:p>
          <a:p>
            <a:r>
              <a:rPr lang="en-US" dirty="0">
                <a:latin typeface="Times New Roman" panose="02020603050405020304" pitchFamily="18" charset="0"/>
                <a:cs typeface="Times New Roman" panose="02020603050405020304" pitchFamily="18" charset="0"/>
              </a:rPr>
              <a:t>Managers, therefore, need to stay connected with their employees to gauge emotions and emotional intensity levels.</a:t>
            </a:r>
          </a:p>
          <a:p>
            <a:pPr marL="0" lvl="2" eaLnBrk="1" hangingPunct="1">
              <a:spcBef>
                <a:spcPct val="0"/>
              </a:spcBef>
            </a:pPr>
            <a:r>
              <a:rPr lang="en-US" dirty="0">
                <a:latin typeface="Times New Roman" panose="02020603050405020304" pitchFamily="18" charset="0"/>
                <a:cs typeface="Times New Roman" panose="02020603050405020304" pitchFamily="18" charset="0"/>
              </a:rPr>
              <a:t>In addition, research has found that workers asked to do dangerous work while in negative emotional states are more likely to have accidents. Selecting positive team members can have a contagion effect, as positive moods transmit from team member to team member.</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1003620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latin typeface="Arial" charset="0"/>
              </a:rPr>
              <a:t>Finally, </a:t>
            </a:r>
          </a:p>
          <a:p>
            <a:pPr marL="171450" indent="-171450">
              <a:buFont typeface="Arial" panose="020B0604020202020204" pitchFamily="34" charset="0"/>
              <a:buChar char="•"/>
            </a:pPr>
            <a:r>
              <a:rPr lang="en-US" dirty="0"/>
              <a:t>Recognize that emotions are a natural part of the workplace and good management does not mean creating an emotion-free environment.</a:t>
            </a:r>
          </a:p>
          <a:p>
            <a:pPr marL="171450" indent="-171450">
              <a:buFont typeface="Arial" panose="020B0604020202020204" pitchFamily="34" charset="0"/>
              <a:buChar char="•"/>
            </a:pPr>
            <a:r>
              <a:rPr lang="en-US" dirty="0"/>
              <a:t>To foster effective decision making, creativity, and motivation in employees, look to model positive emotions and moods as much as is authentically possible.</a:t>
            </a:r>
          </a:p>
          <a:p>
            <a:pPr marL="171450" indent="-171450">
              <a:buFont typeface="Arial" panose="020B0604020202020204" pitchFamily="34" charset="0"/>
              <a:buChar char="•"/>
            </a:pPr>
            <a:r>
              <a:rPr lang="en-US" dirty="0"/>
              <a:t>Provide positive feedback to increase the positivity of employees. Of course, it also helps to hire people who are predisposed to positive moods.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3299043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latin typeface="Arial" charset="0"/>
              </a:rPr>
              <a:t>Finally, </a:t>
            </a:r>
          </a:p>
          <a:p>
            <a:pPr marL="171450" indent="-171450">
              <a:buFont typeface="Arial" panose="020B0604020202020204" pitchFamily="34" charset="0"/>
              <a:buChar char="•"/>
            </a:pPr>
            <a:r>
              <a:rPr lang="en-US" dirty="0"/>
              <a:t>In the service sector, encourage positive displays of emotion, which make customers feel more positive and thus, improve customer service interactions and negotiations.</a:t>
            </a:r>
          </a:p>
          <a:p>
            <a:pPr marL="171450" indent="-171450">
              <a:buFont typeface="Arial" panose="020B0604020202020204" pitchFamily="34" charset="0"/>
              <a:buChar char="•"/>
            </a:pPr>
            <a:r>
              <a:rPr lang="en-US" dirty="0"/>
              <a:t>Understand the role of emotions and moods to significantly improve your ability to explain and predict your coworkers’ and others’ behavior.</a:t>
            </a:r>
          </a:p>
          <a:p>
            <a:pPr marL="0" lvl="0" indent="0">
              <a:buFont typeface="Arial" panose="020B0604020202020204" pitchFamily="34" charset="0"/>
              <a:buNone/>
            </a:pPr>
            <a:r>
              <a:rPr lang="en-US" sz="1200" kern="1200" dirty="0">
                <a:solidFill>
                  <a:schemeClr val="tx1"/>
                </a:solidFill>
                <a:effectLst/>
                <a:latin typeface="+mn-lt"/>
                <a:ea typeface="MS PGothic" pitchFamily="34" charset="-128"/>
                <a:cs typeface="ＭＳ Ｐゴシック" pitchFamily="-72" charset="-128"/>
              </a:rPr>
              <a:t>As one consultant aptly put it, “You can’t divorce emotions from the workplace because you can’t divorce emotions from people.” Managers who understand the role of emotions and moods will significantly improve their ability to explain and predict their coworkers’ and employees’ behavior.</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extLst>
      <p:ext uri="{BB962C8B-B14F-4D97-AF65-F5344CB8AC3E}">
        <p14:creationId xmlns:p14="http://schemas.microsoft.com/office/powerpoint/2010/main" val="2415367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After studying this chapter, you should be able to:</a:t>
            </a:r>
          </a:p>
          <a:p>
            <a:pPr marL="171450" indent="-171450" eaLnBrk="1" hangingPunct="1">
              <a:spcBef>
                <a:spcPct val="0"/>
              </a:spcBef>
              <a:buFont typeface="Arial" panose="020B0604020202020204" pitchFamily="34" charset="0"/>
              <a:buChar char="•"/>
            </a:pPr>
            <a:r>
              <a:rPr lang="en-US" dirty="0">
                <a:cs typeface="Arial"/>
              </a:rPr>
              <a:t>Differentiate between emotions and moods.</a:t>
            </a:r>
          </a:p>
          <a:p>
            <a:pPr marL="171450" indent="-171450" eaLnBrk="1" fontAlgn="auto" hangingPunct="1">
              <a:spcAft>
                <a:spcPts val="0"/>
              </a:spcAft>
              <a:buFont typeface="Arial" panose="020B0604020202020204" pitchFamily="34" charset="0"/>
              <a:buChar char="•"/>
              <a:defRPr/>
            </a:pPr>
            <a:r>
              <a:rPr lang="en-US" dirty="0">
                <a:cs typeface="Arial"/>
              </a:rPr>
              <a:t>Identify the sources of emotions and moods.</a:t>
            </a:r>
          </a:p>
          <a:p>
            <a:pPr marL="171450" indent="-171450" eaLnBrk="1" fontAlgn="auto" hangingPunct="1">
              <a:spcAft>
                <a:spcPts val="0"/>
              </a:spcAft>
              <a:buFont typeface="Arial" panose="020B0604020202020204" pitchFamily="34" charset="0"/>
              <a:buChar char="•"/>
              <a:defRPr/>
            </a:pPr>
            <a:r>
              <a:rPr lang="en-US" dirty="0">
                <a:cs typeface="Arial"/>
              </a:rPr>
              <a:t>Show the impact emotional labor has on employees.</a:t>
            </a:r>
          </a:p>
          <a:p>
            <a:pPr marL="171450" indent="-171450" eaLnBrk="1" fontAlgn="auto" hangingPunct="1">
              <a:spcAft>
                <a:spcPts val="0"/>
              </a:spcAft>
              <a:buFont typeface="Arial" panose="020B0604020202020204" pitchFamily="34" charset="0"/>
              <a:buChar char="•"/>
              <a:defRPr/>
            </a:pPr>
            <a:r>
              <a:rPr lang="en-US" dirty="0">
                <a:cs typeface="Arial"/>
              </a:rPr>
              <a:t>Describe affective events theory.</a:t>
            </a:r>
          </a:p>
          <a:p>
            <a:pPr marL="171450" indent="-171450" eaLnBrk="1" fontAlgn="auto" hangingPunct="1">
              <a:spcAft>
                <a:spcPts val="0"/>
              </a:spcAft>
              <a:buFont typeface="Arial" panose="020B0604020202020204" pitchFamily="34" charset="0"/>
              <a:buChar char="•"/>
              <a:defRPr/>
            </a:pPr>
            <a:r>
              <a:rPr lang="en-US" dirty="0">
                <a:cs typeface="Arial"/>
              </a:rPr>
              <a:t>Describe emotional intelligence.</a:t>
            </a:r>
          </a:p>
          <a:p>
            <a:pPr marL="171450" indent="-171450" eaLnBrk="1" fontAlgn="auto">
              <a:spcAft>
                <a:spcPts val="0"/>
              </a:spcAft>
              <a:buFont typeface="Arial" panose="020B0604020202020204" pitchFamily="34" charset="0"/>
              <a:buChar char="•"/>
              <a:defRPr/>
            </a:pPr>
            <a:r>
              <a:rPr lang="en-US" dirty="0">
                <a:cs typeface="Arial"/>
              </a:rPr>
              <a:t>Identify strategies for emotion regulation.</a:t>
            </a:r>
          </a:p>
          <a:p>
            <a:pPr marL="171450" indent="-171450" eaLnBrk="1" fontAlgn="auto">
              <a:spcAft>
                <a:spcPts val="0"/>
              </a:spcAft>
              <a:buFont typeface="Arial" panose="020B0604020202020204" pitchFamily="34" charset="0"/>
              <a:buChar char="•"/>
              <a:defRPr/>
            </a:pPr>
            <a:r>
              <a:rPr lang="en-US" dirty="0">
                <a:cs typeface="Arial"/>
              </a:rPr>
              <a:t>Apply concepts about emotions and moods to specific OB issues.</a:t>
            </a:r>
          </a:p>
          <a:p>
            <a:pPr eaLnBrk="1" hangingPunct="1">
              <a:spcBef>
                <a:spcPct val="0"/>
              </a:spcBef>
            </a:pPr>
            <a:r>
              <a:rPr lang="en-US" dirty="0"/>
              <a:t>We will discuss each of these objectives in some detail.</a:t>
            </a:r>
            <a:endParaRPr lang="en-US" altLang="en-US" sz="1200" dirty="0">
              <a:solidFill>
                <a:schemeClr val="tx1">
                  <a:lumMod val="75000"/>
                  <a:lumOff val="25000"/>
                </a:schemeClr>
              </a:solidFill>
              <a:ea typeface="ＭＳ Ｐゴシック" pitchFamily="34" charset="-128"/>
              <a:cs typeface="Lucida Sans Unicode"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extLst>
      <p:ext uri="{BB962C8B-B14F-4D97-AF65-F5344CB8AC3E}">
        <p14:creationId xmlns:p14="http://schemas.microsoft.com/office/powerpoint/2010/main" val="75524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457199" y="6172200"/>
            <a:ext cx="8232129"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10/26/20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3" name="Picture 12"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
        <p:nvSpPr>
          <p:cNvPr id="14"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algn="r" defTabSz="914400" rtl="0" eaLnBrk="1" latinLnBrk="0" hangingPunct="1">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Tree>
    <p:extLst>
      <p:ext uri="{BB962C8B-B14F-4D97-AF65-F5344CB8AC3E}">
        <p14:creationId xmlns:p14="http://schemas.microsoft.com/office/powerpoint/2010/main" val="2981062836"/>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10/26/20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10/26/20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3600">
                <a:latin typeface="+mj-lt"/>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10/26/20</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10/26/20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10/26/20</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4" name="Picture 13"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
        <p:nvSpPr>
          <p:cNvPr id="12"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algn="r" defTabSz="914400" rtl="0" eaLnBrk="1" latinLnBrk="0" hangingPunct="1">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spTree>
    <p:extLst>
      <p:ext uri="{BB962C8B-B14F-4D97-AF65-F5344CB8AC3E}">
        <p14:creationId xmlns:p14="http://schemas.microsoft.com/office/powerpoint/2010/main" val="220379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10/26/20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10/26/20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6" name="Title 7"/>
          <p:cNvSpPr>
            <a:spLocks noGrp="1"/>
          </p:cNvSpPr>
          <p:nvPr>
            <p:ph type="title"/>
          </p:nvPr>
        </p:nvSpPr>
        <p:spPr>
          <a:xfrm>
            <a:off x="457200" y="215372"/>
            <a:ext cx="8229600" cy="1097280"/>
          </a:xfrm>
        </p:spPr>
        <p:txBody>
          <a:bodyPr/>
          <a:lstStyle/>
          <a:p>
            <a:r>
              <a:rPr lang="en-US" dirty="0"/>
              <a:t>Click to edit Master title style</a:t>
            </a:r>
          </a:p>
        </p:txBody>
      </p:sp>
      <p:sp>
        <p:nvSpPr>
          <p:cNvPr id="7" name="Content Placeholder 2"/>
          <p:cNvSpPr>
            <a:spLocks noGrp="1"/>
          </p:cNvSpPr>
          <p:nvPr>
            <p:ph idx="1"/>
          </p:nvPr>
        </p:nvSpPr>
        <p:spPr>
          <a:xfrm>
            <a:off x="457200" y="1600201"/>
            <a:ext cx="8229600" cy="914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457200" y="2667000"/>
            <a:ext cx="3886200" cy="2438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4419600" y="2667000"/>
            <a:ext cx="4267200" cy="2438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4" name="Date Placeholder 13"/>
          <p:cNvSpPr>
            <a:spLocks noGrp="1"/>
          </p:cNvSpPr>
          <p:nvPr>
            <p:ph type="dt" sz="half" idx="10"/>
          </p:nvPr>
        </p:nvSpPr>
        <p:spPr/>
        <p:txBody>
          <a:bodyPr/>
          <a:lstStyle/>
          <a:p>
            <a:fld id="{A9DF6EFB-3F44-496C-A842-1E0B3D3B975A}" type="datetimeFigureOut">
              <a:rPr lang="en-US" smtClean="0"/>
              <a:pPr/>
              <a:t>10/26/20</a:t>
            </a:fld>
            <a:endParaRPr lang="en-US" dirty="0"/>
          </a:p>
        </p:txBody>
      </p:sp>
      <p:sp>
        <p:nvSpPr>
          <p:cNvPr id="15" name="Slide Number Placeholder 14"/>
          <p:cNvSpPr>
            <a:spLocks noGrp="1"/>
          </p:cNvSpPr>
          <p:nvPr>
            <p:ph type="sldNum" sz="quarter" idx="11"/>
          </p:nvPr>
        </p:nvSpPr>
        <p:spPr/>
        <p:txBody>
          <a:bodyPr/>
          <a:lstStyle/>
          <a:p>
            <a:fld id="{200B2350-5261-4F5C-9DF5-EF0D264FC8D2}"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10/26/20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10/26/20</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0" name="Picture 9"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
        <p:nvSpPr>
          <p:cNvPr id="7"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algn="r" defTabSz="914400" rtl="0" eaLnBrk="1" latinLnBrk="0" hangingPunct="1">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spTree>
    <p:extLst>
      <p:ext uri="{BB962C8B-B14F-4D97-AF65-F5344CB8AC3E}">
        <p14:creationId xmlns:p14="http://schemas.microsoft.com/office/powerpoint/2010/main" val="3711136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lgn="r">
              <a:buNone/>
              <a:defRPr lang="en-IN"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endParaRPr lang="en-IN"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Tree>
    <p:extLst>
      <p:ext uri="{BB962C8B-B14F-4D97-AF65-F5344CB8AC3E}">
        <p14:creationId xmlns:p14="http://schemas.microsoft.com/office/powerpoint/2010/main" val="4048787544"/>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algn="r" defTabSz="914400" rtl="0" eaLnBrk="1" latinLnBrk="0" hangingPunct="1">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pic>
        <p:nvPicPr>
          <p:cNvPr id="8" name="Picture 7"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Tree>
    <p:extLst>
      <p:ext uri="{BB962C8B-B14F-4D97-AF65-F5344CB8AC3E}">
        <p14:creationId xmlns:p14="http://schemas.microsoft.com/office/powerpoint/2010/main" val="1030398824"/>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10/26/20</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
        <p:nvSpPr>
          <p:cNvPr id="10" name="Text Placeholder 2"/>
          <p:cNvSpPr txBox="1">
            <a:spLocks/>
          </p:cNvSpPr>
          <p:nvPr userDrawn="1"/>
        </p:nvSpPr>
        <p:spPr>
          <a:xfrm>
            <a:off x="1828800" y="6446520"/>
            <a:ext cx="6858000" cy="274320"/>
          </a:xfrm>
          <a:prstGeom prst="rect">
            <a:avLst/>
          </a:prstGeom>
        </p:spPr>
        <p:txBody>
          <a:bodyPr lIns="91440" tIns="45720" rIns="91440" bIns="45720" anchor="ctr" anchorCtr="0"/>
          <a:lstStyle>
            <a:lvl1pPr marL="0" indent="-256032" algn="r" defTabSz="914400" rtl="0" eaLnBrk="1" latinLnBrk="0" hangingPunct="1">
              <a:spcBef>
                <a:spcPts val="1500"/>
              </a:spcBef>
              <a:buClr>
                <a:srgbClr val="007FA3"/>
              </a:buClr>
              <a:buFont typeface="Arial" panose="020B0604020202020204" pitchFamily="34" charset="0"/>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a:lstStyle>
          <a:p>
            <a:pPr>
              <a:defRPr/>
            </a:pPr>
            <a:r>
              <a:rPr lang="en-US" dirty="0"/>
              <a:t>Copyright © 2019 Pearson Education, Ltd. 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61" r:id="rId3"/>
    <p:sldLayoutId id="2147483656" r:id="rId4"/>
    <p:sldLayoutId id="2147483650" r:id="rId5"/>
    <p:sldLayoutId id="2147483659" r:id="rId6"/>
    <p:sldLayoutId id="2147483658" r:id="rId7"/>
    <p:sldLayoutId id="2147483660" r:id="rId8"/>
    <p:sldLayoutId id="2147483662" r:id="rId9"/>
    <p:sldLayoutId id="2147483651" r:id="rId10"/>
    <p:sldLayoutId id="2147483654" r:id="rId11"/>
    <p:sldLayoutId id="2147483655" r:id="rId12"/>
    <p:sldLayoutId id="2147483663" r:id="rId13"/>
    <p:sldLayoutId id="2147483664" r:id="rId14"/>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Behavior</a:t>
            </a:r>
          </a:p>
        </p:txBody>
      </p:sp>
      <p:sp>
        <p:nvSpPr>
          <p:cNvPr id="3" name="Text Placeholder 2"/>
          <p:cNvSpPr>
            <a:spLocks noGrp="1"/>
          </p:cNvSpPr>
          <p:nvPr>
            <p:ph type="body" sz="quarter" idx="13"/>
          </p:nvPr>
        </p:nvSpPr>
        <p:spPr/>
        <p:txBody>
          <a:bodyPr/>
          <a:lstStyle/>
          <a:p>
            <a:r>
              <a:rPr lang="en-US" dirty="0"/>
              <a:t>Eighteenth Edition, Global Edition</a:t>
            </a:r>
          </a:p>
        </p:txBody>
      </p:sp>
      <p:sp>
        <p:nvSpPr>
          <p:cNvPr id="4" name="Text Placeholder 3"/>
          <p:cNvSpPr>
            <a:spLocks noGrp="1"/>
          </p:cNvSpPr>
          <p:nvPr>
            <p:ph type="body" sz="quarter" idx="14"/>
          </p:nvPr>
        </p:nvSpPr>
        <p:spPr/>
        <p:txBody>
          <a:bodyPr/>
          <a:lstStyle/>
          <a:p>
            <a:r>
              <a:rPr lang="en-US" b="1" dirty="0"/>
              <a:t>Chapter 6</a:t>
            </a:r>
          </a:p>
        </p:txBody>
      </p:sp>
      <p:sp>
        <p:nvSpPr>
          <p:cNvPr id="5" name="Text Placeholder 4"/>
          <p:cNvSpPr>
            <a:spLocks noGrp="1"/>
          </p:cNvSpPr>
          <p:nvPr>
            <p:ph type="body" sz="quarter" idx="15"/>
          </p:nvPr>
        </p:nvSpPr>
        <p:spPr/>
        <p:txBody>
          <a:bodyPr/>
          <a:lstStyle/>
          <a:p>
            <a:r>
              <a:rPr lang="en-US" dirty="0"/>
              <a:t>Emotions and Moods</a:t>
            </a:r>
          </a:p>
        </p:txBody>
      </p:sp>
      <p:sp>
        <p:nvSpPr>
          <p:cNvPr id="6" name="Text Placeholder 5"/>
          <p:cNvSpPr>
            <a:spLocks noGrp="1"/>
          </p:cNvSpPr>
          <p:nvPr>
            <p:ph type="body" sz="quarter" idx="16"/>
          </p:nvPr>
        </p:nvSpPr>
        <p:spPr/>
        <p:txBody>
          <a:bodyPr/>
          <a:lstStyle/>
          <a:p>
            <a:r>
              <a:rPr lang="en-US" altLang="en-US" dirty="0"/>
              <a:t>Copyright © 2019 Pearson Education, Ltd. All Rights Reserved.</a:t>
            </a:r>
          </a:p>
        </p:txBody>
      </p:sp>
      <p:pic>
        <p:nvPicPr>
          <p:cNvPr id="8" name="Picture 7" descr="Front cover: Organizational Behavior, Eighteenth Edition by Stephen P. Robbins and Timothy A. Judge"/>
          <p:cNvPicPr>
            <a:picLocks noChangeAspect="1"/>
          </p:cNvPicPr>
          <p:nvPr/>
        </p:nvPicPr>
        <p:blipFill>
          <a:blip r:embed="rId3" cstate="print"/>
          <a:stretch>
            <a:fillRect/>
          </a:stretch>
        </p:blipFill>
        <p:spPr>
          <a:xfrm>
            <a:off x="472776" y="1291894"/>
            <a:ext cx="3860117" cy="4948104"/>
          </a:xfrm>
          <a:prstGeom prst="rect">
            <a:avLst/>
          </a:prstGeom>
        </p:spPr>
      </p:pic>
    </p:spTree>
    <p:extLst>
      <p:ext uri="{BB962C8B-B14F-4D97-AF65-F5344CB8AC3E}">
        <p14:creationId xmlns:p14="http://schemas.microsoft.com/office/powerpoint/2010/main" val="328573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Learning Objectives</a:t>
            </a:r>
            <a:endParaRPr lang="en-IN" sz="2000" b="0" dirty="0">
              <a:latin typeface="+mj-lt"/>
            </a:endParaRPr>
          </a:p>
        </p:txBody>
      </p:sp>
      <p:sp>
        <p:nvSpPr>
          <p:cNvPr id="3" name="Content Placeholder 2"/>
          <p:cNvSpPr>
            <a:spLocks noGrp="1"/>
          </p:cNvSpPr>
          <p:nvPr>
            <p:ph idx="1"/>
          </p:nvPr>
        </p:nvSpPr>
        <p:spPr/>
        <p:txBody>
          <a:bodyPr/>
          <a:lstStyle/>
          <a:p>
            <a:pPr marL="493776" indent="-493776">
              <a:buClr>
                <a:schemeClr val="bg2"/>
              </a:buClr>
              <a:buSzPct val="100000"/>
              <a:buNone/>
              <a:defRPr/>
            </a:pPr>
            <a:r>
              <a:rPr lang="en-US" sz="2400" b="1" dirty="0">
                <a:solidFill>
                  <a:srgbClr val="007FA3"/>
                </a:solidFill>
                <a:cs typeface="Arial"/>
              </a:rPr>
              <a:t>6.1</a:t>
            </a:r>
            <a:r>
              <a:rPr lang="en-US" sz="2400" dirty="0">
                <a:cs typeface="Arial"/>
              </a:rPr>
              <a:t> Differentiate between emotions and moods.</a:t>
            </a:r>
          </a:p>
          <a:p>
            <a:pPr marL="493776" indent="-493776">
              <a:buClr>
                <a:schemeClr val="bg2"/>
              </a:buClr>
              <a:buSzPct val="100000"/>
              <a:buNone/>
              <a:defRPr/>
            </a:pPr>
            <a:r>
              <a:rPr lang="en-US" sz="2400" b="1" dirty="0">
                <a:solidFill>
                  <a:srgbClr val="007FA3"/>
                </a:solidFill>
                <a:cs typeface="Arial"/>
              </a:rPr>
              <a:t>6.2 </a:t>
            </a:r>
            <a:r>
              <a:rPr lang="en-US" sz="2400" dirty="0">
                <a:cs typeface="Arial"/>
              </a:rPr>
              <a:t>Identify the sources of emotions and moods.</a:t>
            </a:r>
          </a:p>
          <a:p>
            <a:pPr marL="493776" indent="-493776">
              <a:buClr>
                <a:schemeClr val="bg2"/>
              </a:buClr>
              <a:buSzPct val="100000"/>
              <a:buNone/>
              <a:defRPr/>
            </a:pPr>
            <a:r>
              <a:rPr lang="en-US" sz="2400" b="1" dirty="0">
                <a:solidFill>
                  <a:srgbClr val="007FA3"/>
                </a:solidFill>
                <a:cs typeface="Arial"/>
              </a:rPr>
              <a:t>6.3 </a:t>
            </a:r>
            <a:r>
              <a:rPr lang="en-US" sz="2400" dirty="0">
                <a:cs typeface="Arial"/>
              </a:rPr>
              <a:t>Show the impact emotional labor has on employees.</a:t>
            </a:r>
          </a:p>
          <a:p>
            <a:pPr marL="493776" indent="-493776">
              <a:buClr>
                <a:schemeClr val="bg2"/>
              </a:buClr>
              <a:buSzPct val="100000"/>
              <a:buNone/>
              <a:defRPr/>
            </a:pPr>
            <a:r>
              <a:rPr lang="en-US" sz="2400" b="1" dirty="0">
                <a:solidFill>
                  <a:srgbClr val="007FA3"/>
                </a:solidFill>
                <a:cs typeface="Arial"/>
              </a:rPr>
              <a:t>6.4 </a:t>
            </a:r>
            <a:r>
              <a:rPr lang="en-US" sz="2400" dirty="0">
                <a:cs typeface="Arial"/>
              </a:rPr>
              <a:t>Describe affective events theory.</a:t>
            </a:r>
          </a:p>
          <a:p>
            <a:pPr marL="493776" indent="-493776">
              <a:buClr>
                <a:schemeClr val="bg2"/>
              </a:buClr>
              <a:buSzPct val="100000"/>
              <a:buNone/>
              <a:defRPr/>
            </a:pPr>
            <a:r>
              <a:rPr lang="en-US" sz="2400" b="1" dirty="0">
                <a:solidFill>
                  <a:srgbClr val="007FA3"/>
                </a:solidFill>
                <a:cs typeface="Arial"/>
              </a:rPr>
              <a:t>6.5 </a:t>
            </a:r>
            <a:r>
              <a:rPr lang="en-US" sz="2400" dirty="0">
                <a:cs typeface="Arial"/>
              </a:rPr>
              <a:t>Describe emotional intelligence.</a:t>
            </a:r>
          </a:p>
          <a:p>
            <a:pPr marL="493776" indent="-493776">
              <a:buClr>
                <a:schemeClr val="bg2"/>
              </a:buClr>
              <a:buSzPct val="100000"/>
              <a:buNone/>
              <a:defRPr/>
            </a:pPr>
            <a:r>
              <a:rPr lang="en-US" sz="2400" b="1" dirty="0">
                <a:solidFill>
                  <a:srgbClr val="007FA3"/>
                </a:solidFill>
                <a:cs typeface="Arial"/>
              </a:rPr>
              <a:t>6.6 </a:t>
            </a:r>
            <a:r>
              <a:rPr lang="en-US" sz="2400" dirty="0">
                <a:cs typeface="Arial"/>
              </a:rPr>
              <a:t>Identify strategies for emotion regulation.</a:t>
            </a:r>
          </a:p>
          <a:p>
            <a:pPr marL="493776" indent="-493776">
              <a:buClr>
                <a:schemeClr val="bg2"/>
              </a:buClr>
              <a:buSzPct val="100000"/>
              <a:buNone/>
              <a:defRPr/>
            </a:pPr>
            <a:r>
              <a:rPr lang="en-US" sz="2400" b="1" dirty="0">
                <a:solidFill>
                  <a:srgbClr val="007FA3"/>
                </a:solidFill>
                <a:cs typeface="Arial"/>
              </a:rPr>
              <a:t>6.7 </a:t>
            </a:r>
            <a:r>
              <a:rPr lang="en-US" sz="2400" dirty="0">
                <a:cs typeface="Arial"/>
              </a:rPr>
              <a:t>Apply concepts about emotions and moods to specific OB issues.</a:t>
            </a:r>
            <a:endParaRPr lang="en-US" sz="2400" dirty="0">
              <a:latin typeface="+mj-lt"/>
              <a:cs typeface="Candara"/>
            </a:endParaRPr>
          </a:p>
        </p:txBody>
      </p:sp>
    </p:spTree>
    <p:extLst>
      <p:ext uri="{BB962C8B-B14F-4D97-AF65-F5344CB8AC3E}">
        <p14:creationId xmlns:p14="http://schemas.microsoft.com/office/powerpoint/2010/main" val="392597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cs typeface="Arial Narrow"/>
              </a:rPr>
              <a:t>Differentiate Between Emotions and Moods </a:t>
            </a:r>
            <a:r>
              <a:rPr lang="en-US" sz="2000" b="0" dirty="0">
                <a:cs typeface="Arial Narrow"/>
              </a:rPr>
              <a:t>(1 of</a:t>
            </a:r>
            <a:r>
              <a:rPr lang="en-US" sz="2000" b="0" baseline="0" dirty="0">
                <a:cs typeface="Arial Narrow"/>
              </a:rPr>
              <a:t> 7)</a:t>
            </a:r>
            <a:endParaRPr lang="en-US" b="0" dirty="0"/>
          </a:p>
        </p:txBody>
      </p:sp>
      <p:sp>
        <p:nvSpPr>
          <p:cNvPr id="2" name="Content Placeholder 1"/>
          <p:cNvSpPr>
            <a:spLocks noGrp="1"/>
          </p:cNvSpPr>
          <p:nvPr>
            <p:ph idx="1"/>
          </p:nvPr>
        </p:nvSpPr>
        <p:spPr>
          <a:xfrm>
            <a:off x="457200" y="1600201"/>
            <a:ext cx="8229600" cy="381000"/>
          </a:xfrm>
        </p:spPr>
        <p:txBody>
          <a:bodyPr/>
          <a:lstStyle/>
          <a:p>
            <a:pPr marL="0" indent="0">
              <a:buNone/>
            </a:pPr>
            <a:r>
              <a:rPr lang="en-IN" sz="2000" b="1" dirty="0"/>
              <a:t>Exhibit 6-1</a:t>
            </a:r>
            <a:r>
              <a:rPr lang="en-IN" sz="2000" dirty="0"/>
              <a:t> Affect, Emotions, and Moods</a:t>
            </a:r>
          </a:p>
        </p:txBody>
      </p:sp>
      <p:pic>
        <p:nvPicPr>
          <p:cNvPr id="3" name="Picture 2" descr="A flow chart shows the relationship between Affect, Emotions and Moods.&#10;In the flowchart, the text box on top is labelled Affect: Defined as a broad range of feelings that people experience. Affect can be experienced in the form of emotions or moods.&#10;Arrows point from Affect to Emotions and Moods below it, which have arrows pointing to each other. &#10;The five aspects of Emotions are: &#10;• Caused by specific event&#10;• Very brief in duration (seconds or minutes)&#10;• Specific and numerous in nature (many specific emotions such as anger, fear, sadness, happiness, disgust, surprise)&#10;• Usually accompanied by distinct facial expressions&#10;• Action oriented in nature&#10;The five aspects of Moods are:&#10;• Cause is often general and unclear&#10;• Last longer than emotions (hours or days)&#10;• More general (two main dimensions—positive affect and negative affect—that are composed of multiple specific emotions)&#10;• Generally not indicated by distinct expressions&#10;• Cognitive in natur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2426" y="2104696"/>
            <a:ext cx="7139149" cy="421990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543800" cy="1097280"/>
          </a:xfrm>
        </p:spPr>
        <p:txBody>
          <a:bodyPr/>
          <a:lstStyle/>
          <a:p>
            <a:r>
              <a:rPr lang="en-US" dirty="0">
                <a:cs typeface="Arial Narrow"/>
              </a:rPr>
              <a:t>Differentiate Between Emotions and Moods </a:t>
            </a:r>
            <a:r>
              <a:rPr lang="en-US" sz="2000" b="0" dirty="0">
                <a:cs typeface="Arial Narrow"/>
              </a:rPr>
              <a:t>(2</a:t>
            </a:r>
            <a:r>
              <a:rPr lang="en-US" sz="2000" b="0" baseline="0" dirty="0">
                <a:cs typeface="Arial Narrow"/>
              </a:rPr>
              <a:t> of 7)</a:t>
            </a:r>
            <a:endParaRPr lang="en-US" b="0" dirty="0"/>
          </a:p>
        </p:txBody>
      </p:sp>
      <p:sp>
        <p:nvSpPr>
          <p:cNvPr id="3" name="Content Placeholder 2"/>
          <p:cNvSpPr>
            <a:spLocks noGrp="1"/>
          </p:cNvSpPr>
          <p:nvPr>
            <p:ph idx="1"/>
          </p:nvPr>
        </p:nvSpPr>
        <p:spPr/>
        <p:txBody>
          <a:bodyPr/>
          <a:lstStyle/>
          <a:p>
            <a:pPr>
              <a:defRPr/>
            </a:pPr>
            <a:r>
              <a:rPr lang="en-US" sz="2400" dirty="0">
                <a:cs typeface="Arial"/>
              </a:rPr>
              <a:t>Six essentially universal emotions</a:t>
            </a:r>
          </a:p>
          <a:p>
            <a:pPr marL="832104" lvl="1" indent="-429768">
              <a:spcBef>
                <a:spcPts val="1500"/>
              </a:spcBef>
              <a:buClr>
                <a:schemeClr val="bg2"/>
              </a:buClr>
              <a:buFont typeface="+mj-lt"/>
              <a:buAutoNum type="arabicPeriod"/>
              <a:defRPr/>
            </a:pPr>
            <a:r>
              <a:rPr lang="en-US" sz="2400" dirty="0">
                <a:cs typeface="Arial"/>
              </a:rPr>
              <a:t>Anger</a:t>
            </a:r>
          </a:p>
          <a:p>
            <a:pPr marL="832104" lvl="1" indent="-429768">
              <a:spcBef>
                <a:spcPts val="1500"/>
              </a:spcBef>
              <a:buClr>
                <a:schemeClr val="bg2"/>
              </a:buClr>
              <a:buFont typeface="+mj-lt"/>
              <a:buAutoNum type="arabicPeriod"/>
              <a:defRPr/>
            </a:pPr>
            <a:r>
              <a:rPr lang="en-US" sz="2400" dirty="0">
                <a:cs typeface="Arial"/>
              </a:rPr>
              <a:t>Fear</a:t>
            </a:r>
          </a:p>
          <a:p>
            <a:pPr marL="832104" lvl="1" indent="-429768">
              <a:spcBef>
                <a:spcPts val="1500"/>
              </a:spcBef>
              <a:buClr>
                <a:schemeClr val="bg2"/>
              </a:buClr>
              <a:buFont typeface="+mj-lt"/>
              <a:buAutoNum type="arabicPeriod"/>
              <a:defRPr/>
            </a:pPr>
            <a:r>
              <a:rPr lang="en-US" sz="2400" dirty="0">
                <a:cs typeface="Arial"/>
              </a:rPr>
              <a:t>Sadness</a:t>
            </a:r>
          </a:p>
          <a:p>
            <a:pPr marL="832104" lvl="1" indent="-429768">
              <a:spcBef>
                <a:spcPts val="1500"/>
              </a:spcBef>
              <a:buClr>
                <a:schemeClr val="bg2"/>
              </a:buClr>
              <a:buFont typeface="+mj-lt"/>
              <a:buAutoNum type="arabicPeriod"/>
              <a:defRPr/>
            </a:pPr>
            <a:r>
              <a:rPr lang="en-US" sz="2400" dirty="0">
                <a:cs typeface="Arial"/>
              </a:rPr>
              <a:t>Happiness</a:t>
            </a:r>
          </a:p>
          <a:p>
            <a:pPr marL="832104" lvl="1" indent="-429768">
              <a:spcBef>
                <a:spcPts val="1500"/>
              </a:spcBef>
              <a:buClr>
                <a:schemeClr val="bg2"/>
              </a:buClr>
              <a:buFont typeface="+mj-lt"/>
              <a:buAutoNum type="arabicPeriod"/>
              <a:defRPr/>
            </a:pPr>
            <a:r>
              <a:rPr lang="en-US" sz="2400" dirty="0">
                <a:cs typeface="Arial"/>
              </a:rPr>
              <a:t>Disgust</a:t>
            </a:r>
          </a:p>
          <a:p>
            <a:pPr marL="832104" lvl="1" indent="-429768">
              <a:spcBef>
                <a:spcPts val="1500"/>
              </a:spcBef>
              <a:buClr>
                <a:schemeClr val="bg2"/>
              </a:buClr>
              <a:buFont typeface="+mj-lt"/>
              <a:buAutoNum type="arabicPeriod"/>
              <a:defRPr/>
            </a:pPr>
            <a:r>
              <a:rPr lang="en-US" sz="2400" dirty="0">
                <a:cs typeface="Arial"/>
              </a:rPr>
              <a:t>Surprise</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620000" cy="1097280"/>
          </a:xfrm>
        </p:spPr>
        <p:txBody>
          <a:bodyPr/>
          <a:lstStyle/>
          <a:p>
            <a:r>
              <a:rPr lang="en-US" dirty="0">
                <a:cs typeface="Arial Narrow"/>
              </a:rPr>
              <a:t>Differentiate Between Emotions and Moods </a:t>
            </a:r>
            <a:r>
              <a:rPr lang="en-US" sz="2000" b="0" dirty="0">
                <a:cs typeface="Arial Narrow"/>
              </a:rPr>
              <a:t>(3 of 7)</a:t>
            </a:r>
            <a:endParaRPr lang="en-US" b="0" dirty="0"/>
          </a:p>
        </p:txBody>
      </p:sp>
      <p:sp>
        <p:nvSpPr>
          <p:cNvPr id="3" name="Content Placeholder 2"/>
          <p:cNvSpPr>
            <a:spLocks noGrp="1"/>
          </p:cNvSpPr>
          <p:nvPr>
            <p:ph idx="1"/>
          </p:nvPr>
        </p:nvSpPr>
        <p:spPr/>
        <p:txBody>
          <a:bodyPr/>
          <a:lstStyle/>
          <a:p>
            <a:pPr marL="0" indent="0">
              <a:buNone/>
              <a:defRPr/>
            </a:pPr>
            <a:r>
              <a:rPr lang="en-US" sz="2400" b="1" dirty="0"/>
              <a:t>Moral Emotions</a:t>
            </a:r>
          </a:p>
          <a:p>
            <a:pPr>
              <a:defRPr/>
            </a:pPr>
            <a:r>
              <a:rPr lang="en-US" sz="2400" b="1" dirty="0"/>
              <a:t>Moral emotions</a:t>
            </a:r>
            <a:r>
              <a:rPr lang="en-US" sz="2400" b="1" dirty="0">
                <a:cs typeface="Arial" charset="0"/>
              </a:rPr>
              <a:t>:</a:t>
            </a:r>
            <a:r>
              <a:rPr lang="en-US" sz="2400" b="1" dirty="0"/>
              <a:t> </a:t>
            </a:r>
            <a:r>
              <a:rPr lang="en-US" sz="2400" dirty="0"/>
              <a:t>emotions that have moral implications because of our instant judgement of the situation that evokes them.</a:t>
            </a:r>
          </a:p>
          <a:p>
            <a:pPr marL="740664" lvl="5" indent="-283464">
              <a:spcBef>
                <a:spcPts val="600"/>
              </a:spcBef>
              <a:buClr>
                <a:schemeClr val="bg2"/>
              </a:buClr>
              <a:buFont typeface="Arial" pitchFamily="34" charset="0"/>
              <a:buChar char="–"/>
            </a:pPr>
            <a:r>
              <a:rPr lang="en-US" sz="2400" dirty="0">
                <a:cs typeface="Arial" panose="020B0604020202020204" pitchFamily="34" charset="0"/>
              </a:rPr>
              <a:t>Our responses to moral emotions differ from our responses to other emotions.</a:t>
            </a:r>
          </a:p>
          <a:p>
            <a:pPr marL="740664" lvl="3" indent="-283464">
              <a:buClr>
                <a:schemeClr val="bg2"/>
              </a:buClr>
            </a:pPr>
            <a:r>
              <a:rPr lang="en-US" sz="2400" dirty="0">
                <a:cs typeface="Arial" panose="020B0604020202020204" pitchFamily="34" charset="0"/>
              </a:rPr>
              <a:t>Moral emotions are developed during childhood.</a:t>
            </a:r>
          </a:p>
          <a:p>
            <a:pPr marL="740664" lvl="3" indent="-283464">
              <a:buClr>
                <a:schemeClr val="bg2"/>
              </a:buClr>
            </a:pPr>
            <a:r>
              <a:rPr lang="en-US" sz="2400" dirty="0">
                <a:cs typeface="Arial" panose="020B0604020202020204" pitchFamily="34" charset="0"/>
              </a:rPr>
              <a:t>Because morality is a construct that differs between cultures, so do moral emotions.</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Differentiate Between Emotions and Moods </a:t>
            </a:r>
            <a:r>
              <a:rPr lang="en-US" sz="2000" b="0" dirty="0">
                <a:cs typeface="Arial Narrow"/>
              </a:rPr>
              <a:t>(4 of 7)</a:t>
            </a:r>
            <a:endParaRPr lang="en-US" b="0" dirty="0"/>
          </a:p>
        </p:txBody>
      </p:sp>
      <p:sp>
        <p:nvSpPr>
          <p:cNvPr id="3" name="Content Placeholder 2"/>
          <p:cNvSpPr>
            <a:spLocks noGrp="1"/>
          </p:cNvSpPr>
          <p:nvPr>
            <p:ph idx="1"/>
          </p:nvPr>
        </p:nvSpPr>
        <p:spPr>
          <a:xfrm>
            <a:off x="457200" y="1600200"/>
            <a:ext cx="8229600" cy="380999"/>
          </a:xfrm>
        </p:spPr>
        <p:txBody>
          <a:bodyPr/>
          <a:lstStyle/>
          <a:p>
            <a:pPr marL="0" indent="0">
              <a:buNone/>
            </a:pPr>
            <a:r>
              <a:rPr lang="en-IN" sz="2000" b="1" dirty="0"/>
              <a:t>Exhibit 6-2</a:t>
            </a:r>
            <a:r>
              <a:rPr lang="en-IN" sz="2000" dirty="0"/>
              <a:t> The Structure of Mood</a:t>
            </a:r>
          </a:p>
        </p:txBody>
      </p:sp>
      <p:pic>
        <p:nvPicPr>
          <p:cNvPr id="4" name="Picture 3" descr="A circular diagram shows Structure of mood.&#10;The circular diagram shows two categories of moods as positive and negative at their high and low ends.&#10;The circle is divided into four quadrants with dotted lines. Straight lines are also drawn inside the circle at 45 degrees in each quadrant. Clockwise from top right: The top right quadrant is labelled High Positive Affect and displays Alert, Excited, Elated and Happy. The bottom right quadrant is labelled Low Negative Affect and displays Content,  Serene, Relaxed and Calm.  The bottom left quadrant is labelled Low Positive Affect and displays Fatigued, Bored, Depressed and Sad.&#10;The top left quadrant is labelled High Negative Affect and displays Upset, Stressed, Nervous and Tens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3175" y="2134506"/>
            <a:ext cx="6677651" cy="415570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Narrow"/>
              </a:rPr>
              <a:t>Differentiate Between Emotions and Moods </a:t>
            </a:r>
            <a:r>
              <a:rPr lang="en-US" sz="2000" b="0" dirty="0">
                <a:latin typeface="+mj-lt"/>
                <a:cs typeface="Arial Narrow"/>
              </a:rPr>
              <a:t>(5 of 7)</a:t>
            </a:r>
            <a:endParaRPr lang="en-US" sz="3600" b="0" dirty="0">
              <a:latin typeface="+mj-lt"/>
              <a:cs typeface="Arial Narrow"/>
            </a:endParaRPr>
          </a:p>
        </p:txBody>
      </p:sp>
      <p:sp>
        <p:nvSpPr>
          <p:cNvPr id="3" name="Content Placeholder 2"/>
          <p:cNvSpPr>
            <a:spLocks noGrp="1"/>
          </p:cNvSpPr>
          <p:nvPr>
            <p:ph idx="1"/>
          </p:nvPr>
        </p:nvSpPr>
        <p:spPr>
          <a:xfrm>
            <a:off x="457200" y="1600201"/>
            <a:ext cx="8229600" cy="304800"/>
          </a:xfrm>
        </p:spPr>
        <p:txBody>
          <a:bodyPr/>
          <a:lstStyle/>
          <a:p>
            <a:pPr marL="0" indent="0">
              <a:buNone/>
            </a:pPr>
            <a:r>
              <a:rPr lang="en-US" sz="2000" b="1" dirty="0"/>
              <a:t>OB Poll</a:t>
            </a:r>
            <a:r>
              <a:rPr lang="en-US" sz="2000" dirty="0"/>
              <a:t> Emotional States</a:t>
            </a:r>
          </a:p>
        </p:txBody>
      </p:sp>
      <p:pic>
        <p:nvPicPr>
          <p:cNvPr id="5" name="Picture 4" descr="A bar diagram depicts the percentage of Emotional states of people across various countries as analyzed by OB Poll.&#10;Vertical bars show the percentage of emotional people across various countries as follows:&#10;&#10;1. Bolivia- 59 percent.&#10;2. United States- 56 percent.&#10;3. United Kingdom- 51 percent.&#10;4. India- 48 percent.&#10;5. China- 45 percent.&#10;6. Russia- 40 percent.&#10;7. Bangladesh- 37 perce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3213" y="1949182"/>
            <a:ext cx="6977574" cy="3480068"/>
          </a:xfrm>
          <a:prstGeom prst="rect">
            <a:avLst/>
          </a:prstGeom>
        </p:spPr>
      </p:pic>
      <p:sp>
        <p:nvSpPr>
          <p:cNvPr id="4" name="Content Placeholder 3"/>
          <p:cNvSpPr>
            <a:spLocks noGrp="1"/>
          </p:cNvSpPr>
          <p:nvPr>
            <p:ph idx="13"/>
          </p:nvPr>
        </p:nvSpPr>
        <p:spPr>
          <a:xfrm>
            <a:off x="457200" y="5562600"/>
            <a:ext cx="8229600" cy="762000"/>
          </a:xfrm>
        </p:spPr>
        <p:txBody>
          <a:bodyPr/>
          <a:lstStyle/>
          <a:p>
            <a:pPr marL="0" indent="0">
              <a:buNone/>
            </a:pPr>
            <a:r>
              <a:rPr lang="en-US" sz="1200" dirty="0"/>
              <a:t>*Respondents in 148 countries worldwide during 2014 were asked whether they experienced five positive (well-rested, treated with respect, enjoyment, smiling and laughing, learning or doing something interesting) and five negative emotions (anger, stress, sadness, physical pain, worry) daily. </a:t>
            </a:r>
            <a:r>
              <a:rPr lang="en-US" sz="1200" i="1" dirty="0"/>
              <a:t>Source: </a:t>
            </a:r>
            <a:r>
              <a:rPr lang="en-US" sz="1200" dirty="0"/>
              <a:t>Based on J. Clifton, “Latin Americans Lead World in Emotions,” Gallup (August 27, 2015), http://www.gallup.com/poll/184631/latin-americans-leadworld- emotions.aspx.</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543800" cy="1097280"/>
          </a:xfrm>
        </p:spPr>
        <p:txBody>
          <a:bodyPr/>
          <a:lstStyle/>
          <a:p>
            <a:r>
              <a:rPr lang="en-US" dirty="0">
                <a:solidFill>
                  <a:schemeClr val="bg2"/>
                </a:solidFill>
                <a:cs typeface="Microsoft Sans Serif" panose="020B0604020202020204" pitchFamily="34" charset="0"/>
              </a:rPr>
              <a:t>Differentiate Between Emotions and Moods</a:t>
            </a:r>
            <a:r>
              <a:rPr lang="en-US" b="0" dirty="0">
                <a:solidFill>
                  <a:schemeClr val="bg2"/>
                </a:solidFill>
                <a:cs typeface="Microsoft Sans Serif" panose="020B0604020202020204" pitchFamily="34" charset="0"/>
              </a:rPr>
              <a:t> </a:t>
            </a:r>
            <a:r>
              <a:rPr lang="en-US" sz="2000" b="0" dirty="0">
                <a:solidFill>
                  <a:schemeClr val="bg2"/>
                </a:solidFill>
                <a:cs typeface="Microsoft Sans Serif" panose="020B0604020202020204" pitchFamily="34" charset="0"/>
              </a:rPr>
              <a:t>(6</a:t>
            </a:r>
            <a:r>
              <a:rPr lang="en-US" sz="2000" b="0" baseline="0" dirty="0">
                <a:solidFill>
                  <a:schemeClr val="bg2"/>
                </a:solidFill>
                <a:cs typeface="Microsoft Sans Serif" panose="020B0604020202020204" pitchFamily="34" charset="0"/>
              </a:rPr>
              <a:t> of 7)</a:t>
            </a:r>
            <a:endParaRPr lang="en-US" b="0" dirty="0">
              <a:solidFill>
                <a:schemeClr val="bg2"/>
              </a:solidFill>
            </a:endParaRPr>
          </a:p>
        </p:txBody>
      </p:sp>
      <p:pic>
        <p:nvPicPr>
          <p:cNvPr id="3" name="Picture 2" descr="The illustration shows decision making at the top with thinking underneath on the bottom left and feeling on the bottom right. There are arrows leading from thinking and feeling to decision mak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483" y="1866507"/>
            <a:ext cx="7989035" cy="346048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620000" cy="1097280"/>
          </a:xfrm>
        </p:spPr>
        <p:txBody>
          <a:bodyPr/>
          <a:lstStyle/>
          <a:p>
            <a:r>
              <a:rPr lang="en-US" dirty="0">
                <a:solidFill>
                  <a:schemeClr val="bg2"/>
                </a:solidFill>
                <a:cs typeface="Microsoft Sans Serif" panose="020B0604020202020204" pitchFamily="34" charset="0"/>
              </a:rPr>
              <a:t>Differentiate Between Emotions and Moods </a:t>
            </a:r>
            <a:r>
              <a:rPr lang="en-US" sz="2000" b="0" dirty="0">
                <a:solidFill>
                  <a:schemeClr val="bg2"/>
                </a:solidFill>
                <a:cs typeface="Microsoft Sans Serif" panose="020B0604020202020204" pitchFamily="34" charset="0"/>
              </a:rPr>
              <a:t>(7 of</a:t>
            </a:r>
            <a:r>
              <a:rPr lang="en-US" sz="2000" b="0" baseline="0" dirty="0">
                <a:solidFill>
                  <a:schemeClr val="bg2"/>
                </a:solidFill>
                <a:cs typeface="Microsoft Sans Serif" panose="020B0604020202020204" pitchFamily="34" charset="0"/>
              </a:rPr>
              <a:t> 7)</a:t>
            </a:r>
            <a:endParaRPr lang="en-US" b="0" dirty="0">
              <a:solidFill>
                <a:schemeClr val="bg2"/>
              </a:solidFill>
            </a:endParaRPr>
          </a:p>
        </p:txBody>
      </p:sp>
      <p:sp>
        <p:nvSpPr>
          <p:cNvPr id="3" name="Content Placeholder 2"/>
          <p:cNvSpPr>
            <a:spLocks noGrp="1"/>
          </p:cNvSpPr>
          <p:nvPr>
            <p:ph idx="1"/>
          </p:nvPr>
        </p:nvSpPr>
        <p:spPr>
          <a:xfrm>
            <a:off x="457200" y="1600200"/>
            <a:ext cx="8382000" cy="4525963"/>
          </a:xfrm>
        </p:spPr>
        <p:txBody>
          <a:bodyPr/>
          <a:lstStyle/>
          <a:p>
            <a:pPr>
              <a:defRPr/>
            </a:pPr>
            <a:r>
              <a:rPr lang="en-US" sz="2400" b="1" dirty="0">
                <a:cs typeface="Arial"/>
              </a:rPr>
              <a:t>Do emotions make us ethical?</a:t>
            </a:r>
          </a:p>
          <a:p>
            <a:pPr lvl="1">
              <a:defRPr/>
            </a:pPr>
            <a:r>
              <a:rPr lang="en-US" sz="2400" dirty="0">
                <a:cs typeface="Arial"/>
              </a:rPr>
              <a:t>Research on moral emotions questions the previous belief that emotional decision making is based on higher-level cognitive processes.</a:t>
            </a:r>
          </a:p>
          <a:p>
            <a:pPr lvl="1">
              <a:defRPr/>
            </a:pPr>
            <a:r>
              <a:rPr lang="en-US" sz="2400" dirty="0">
                <a:cs typeface="Arial"/>
              </a:rPr>
              <a:t>Our beliefs are shaped by our groups, resulting in unconscious responses and a shared moral emotion.</a:t>
            </a:r>
          </a:p>
          <a:p>
            <a:pPr lvl="2">
              <a:defRPr/>
            </a:pPr>
            <a:r>
              <a:rPr lang="en-US" sz="2400" dirty="0">
                <a:cs typeface="Arial"/>
              </a:rPr>
              <a:t>This may allow us to justify purely emotional reactions as rationally ethical just because we share them with others.</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696200" cy="1097280"/>
          </a:xfrm>
        </p:spPr>
        <p:txBody>
          <a:bodyPr/>
          <a:lstStyle/>
          <a:p>
            <a:r>
              <a:rPr lang="en-US" dirty="0">
                <a:cs typeface="Arial Narrow"/>
              </a:rPr>
              <a:t>Identify the Sources of Emotions and Moods </a:t>
            </a:r>
            <a:r>
              <a:rPr lang="en-US" sz="2000" b="0" dirty="0">
                <a:cs typeface="Arial Narrow"/>
              </a:rPr>
              <a:t>(1 of 4)</a:t>
            </a:r>
            <a:endParaRPr lang="en-US" b="0" dirty="0"/>
          </a:p>
        </p:txBody>
      </p:sp>
      <p:sp>
        <p:nvSpPr>
          <p:cNvPr id="3" name="Content Placeholder 2"/>
          <p:cNvSpPr>
            <a:spLocks noGrp="1"/>
          </p:cNvSpPr>
          <p:nvPr>
            <p:ph idx="1"/>
          </p:nvPr>
        </p:nvSpPr>
        <p:spPr>
          <a:xfrm>
            <a:off x="457200" y="1600200"/>
            <a:ext cx="8001000" cy="4525963"/>
          </a:xfrm>
        </p:spPr>
        <p:txBody>
          <a:bodyPr/>
          <a:lstStyle/>
          <a:p>
            <a:r>
              <a:rPr lang="en-US" sz="2400" b="1" dirty="0"/>
              <a:t>Personality</a:t>
            </a:r>
          </a:p>
          <a:p>
            <a:pPr lvl="1"/>
            <a:r>
              <a:rPr lang="en-US" sz="2400" dirty="0"/>
              <a:t>Moods and emotions have a trait component.</a:t>
            </a:r>
          </a:p>
          <a:p>
            <a:pPr lvl="1"/>
            <a:r>
              <a:rPr lang="en-US" sz="2400" b="1" dirty="0"/>
              <a:t>Affect intensity</a:t>
            </a:r>
            <a:r>
              <a:rPr lang="en-US" sz="2400" b="1" dirty="0">
                <a:cs typeface="Arial" charset="0"/>
              </a:rPr>
              <a:t>:</a:t>
            </a:r>
            <a:r>
              <a:rPr lang="en-US" sz="2400" dirty="0"/>
              <a:t> how strongly people experience their emotions.</a:t>
            </a:r>
          </a:p>
          <a:p>
            <a:r>
              <a:rPr lang="en-US" sz="2400" b="1" dirty="0"/>
              <a:t>Time of Day</a:t>
            </a:r>
          </a:p>
          <a:p>
            <a:pPr lvl="1"/>
            <a:r>
              <a:rPr lang="en-US" sz="2400" dirty="0"/>
              <a:t>There is a common pattern for all of us.</a:t>
            </a:r>
          </a:p>
          <a:p>
            <a:pPr lvl="2"/>
            <a:r>
              <a:rPr lang="en-US" sz="2400" dirty="0"/>
              <a:t>Happier in the midpoint of the daily awake period.</a:t>
            </a:r>
          </a:p>
          <a:p>
            <a:r>
              <a:rPr lang="en-US" sz="2400" b="1" dirty="0"/>
              <a:t>Day of the Week</a:t>
            </a:r>
          </a:p>
          <a:p>
            <a:pPr marL="740664" lvl="2" indent="-283464">
              <a:buFont typeface="Arial" pitchFamily="34" charset="0"/>
              <a:buChar char="–"/>
            </a:pPr>
            <a:r>
              <a:rPr lang="en-US" sz="2400" dirty="0"/>
              <a:t>Happier toward the end of the week.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391400" cy="1097280"/>
          </a:xfrm>
        </p:spPr>
        <p:txBody>
          <a:bodyPr/>
          <a:lstStyle/>
          <a:p>
            <a:r>
              <a:rPr lang="en-US" dirty="0">
                <a:solidFill>
                  <a:schemeClr val="bg2"/>
                </a:solidFill>
                <a:cs typeface="Arial Narrow"/>
              </a:rPr>
              <a:t>Identify the Sources of Emotions and Moods</a:t>
            </a:r>
            <a:r>
              <a:rPr lang="en-US" b="0" dirty="0">
                <a:solidFill>
                  <a:schemeClr val="bg2"/>
                </a:solidFill>
                <a:cs typeface="Arial Narrow"/>
              </a:rPr>
              <a:t> </a:t>
            </a:r>
            <a:r>
              <a:rPr lang="en-US" sz="2000" b="0" dirty="0">
                <a:solidFill>
                  <a:schemeClr val="bg2"/>
                </a:solidFill>
                <a:cs typeface="Arial Narrow"/>
              </a:rPr>
              <a:t>(2 of 4)</a:t>
            </a:r>
            <a:endParaRPr lang="en-US" b="0" dirty="0">
              <a:solidFill>
                <a:schemeClr val="bg2"/>
              </a:solidFill>
            </a:endParaRPr>
          </a:p>
        </p:txBody>
      </p:sp>
      <p:sp>
        <p:nvSpPr>
          <p:cNvPr id="3" name="Content Placeholder 2"/>
          <p:cNvSpPr>
            <a:spLocks noGrp="1"/>
          </p:cNvSpPr>
          <p:nvPr>
            <p:ph idx="1"/>
          </p:nvPr>
        </p:nvSpPr>
        <p:spPr/>
        <p:txBody>
          <a:bodyPr/>
          <a:lstStyle/>
          <a:p>
            <a:r>
              <a:rPr lang="en-US" sz="2400" b="1" dirty="0">
                <a:cs typeface="Arial" charset="0"/>
              </a:rPr>
              <a:t>Weather</a:t>
            </a:r>
          </a:p>
          <a:p>
            <a:pPr lvl="1"/>
            <a:r>
              <a:rPr lang="en-US" sz="2400" b="1" dirty="0">
                <a:cs typeface="Arial" charset="0"/>
              </a:rPr>
              <a:t>Illusory correlation </a:t>
            </a:r>
            <a:r>
              <a:rPr lang="en-US" sz="2400" dirty="0">
                <a:cs typeface="Arial" charset="0"/>
              </a:rPr>
              <a:t>– no effect. </a:t>
            </a:r>
          </a:p>
          <a:p>
            <a:r>
              <a:rPr lang="en-US" sz="2400" b="1" dirty="0">
                <a:cs typeface="Arial" charset="0"/>
              </a:rPr>
              <a:t>Stress</a:t>
            </a:r>
          </a:p>
          <a:p>
            <a:pPr lvl="1"/>
            <a:r>
              <a:rPr lang="en-US" sz="2400" dirty="0">
                <a:cs typeface="Arial" charset="0"/>
              </a:rPr>
              <a:t>Even low levels of constant stress can worsen moods.</a:t>
            </a:r>
          </a:p>
          <a:p>
            <a:pPr>
              <a:lnSpc>
                <a:spcPct val="90000"/>
              </a:lnSpc>
            </a:pPr>
            <a:r>
              <a:rPr lang="en-US" sz="2400" dirty="0">
                <a:cs typeface="Arial" charset="0"/>
              </a:rPr>
              <a:t>Social Activities</a:t>
            </a:r>
          </a:p>
          <a:p>
            <a:pPr lvl="1"/>
            <a:r>
              <a:rPr lang="en-US" sz="2400" dirty="0">
                <a:cs typeface="Arial" charset="0"/>
              </a:rPr>
              <a:t>Physical, informal, and dining activities increase positive moods.</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620000" cy="1097280"/>
          </a:xfrm>
        </p:spPr>
        <p:txBody>
          <a:bodyPr/>
          <a:lstStyle/>
          <a:p>
            <a:r>
              <a:rPr lang="en-US" dirty="0">
                <a:cs typeface="Arial Narrow"/>
              </a:rPr>
              <a:t>Identify the Sources of Emotions and Moods </a:t>
            </a:r>
            <a:r>
              <a:rPr lang="en-US" sz="2000" b="0" dirty="0">
                <a:cs typeface="Arial Narrow"/>
              </a:rPr>
              <a:t>(3 of 4)</a:t>
            </a:r>
            <a:endParaRPr lang="en-US" b="0" dirty="0"/>
          </a:p>
        </p:txBody>
      </p:sp>
      <p:sp>
        <p:nvSpPr>
          <p:cNvPr id="3" name="Content Placeholder 2"/>
          <p:cNvSpPr>
            <a:spLocks noGrp="1"/>
          </p:cNvSpPr>
          <p:nvPr>
            <p:ph idx="1"/>
          </p:nvPr>
        </p:nvSpPr>
        <p:spPr/>
        <p:txBody>
          <a:bodyPr/>
          <a:lstStyle/>
          <a:p>
            <a:r>
              <a:rPr lang="en-US" sz="2400" b="1" dirty="0">
                <a:cs typeface="Arial" charset="0"/>
              </a:rPr>
              <a:t>Sleep</a:t>
            </a:r>
          </a:p>
          <a:p>
            <a:pPr lvl="1"/>
            <a:r>
              <a:rPr lang="en-US" sz="2400" dirty="0">
                <a:cs typeface="Arial" charset="0"/>
              </a:rPr>
              <a:t>Poor sleep quality increases negative affect.</a:t>
            </a:r>
          </a:p>
          <a:p>
            <a:r>
              <a:rPr lang="en-US" sz="2400" b="1" dirty="0">
                <a:cs typeface="Arial" charset="0"/>
              </a:rPr>
              <a:t>Exercise</a:t>
            </a:r>
          </a:p>
          <a:p>
            <a:pPr lvl="1"/>
            <a:r>
              <a:rPr lang="en-US" sz="2400" dirty="0">
                <a:cs typeface="Arial" charset="0"/>
              </a:rPr>
              <a:t>Does somewhat improve mood, especially for depressed people.</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620000" cy="1097280"/>
          </a:xfrm>
        </p:spPr>
        <p:txBody>
          <a:bodyPr/>
          <a:lstStyle/>
          <a:p>
            <a:r>
              <a:rPr lang="en-US" dirty="0">
                <a:cs typeface="Arial Narrow"/>
              </a:rPr>
              <a:t>Identify the Sources of Emotions and Moods </a:t>
            </a:r>
            <a:r>
              <a:rPr lang="en-US" sz="2000" b="0" dirty="0">
                <a:cs typeface="Arial Narrow"/>
              </a:rPr>
              <a:t>(4 of 4)</a:t>
            </a:r>
            <a:endParaRPr lang="en-US" b="0" dirty="0"/>
          </a:p>
        </p:txBody>
      </p:sp>
      <p:sp>
        <p:nvSpPr>
          <p:cNvPr id="3" name="Content Placeholder 2"/>
          <p:cNvSpPr>
            <a:spLocks noGrp="1"/>
          </p:cNvSpPr>
          <p:nvPr>
            <p:ph idx="1"/>
          </p:nvPr>
        </p:nvSpPr>
        <p:spPr/>
        <p:txBody>
          <a:bodyPr/>
          <a:lstStyle/>
          <a:p>
            <a:r>
              <a:rPr lang="en-US" sz="2400" b="1" dirty="0">
                <a:cs typeface="Arial" charset="0"/>
              </a:rPr>
              <a:t>Age</a:t>
            </a:r>
          </a:p>
          <a:p>
            <a:pPr lvl="1"/>
            <a:r>
              <a:rPr lang="en-US" sz="2400" dirty="0">
                <a:cs typeface="Arial" charset="0"/>
              </a:rPr>
              <a:t>Older people tend to focus on more positive stimuli than younger adults.</a:t>
            </a:r>
          </a:p>
          <a:p>
            <a:r>
              <a:rPr lang="en-US" sz="2400" b="1" dirty="0">
                <a:cs typeface="Arial" charset="0"/>
              </a:rPr>
              <a:t>Sex</a:t>
            </a:r>
          </a:p>
          <a:p>
            <a:pPr lvl="1"/>
            <a:r>
              <a:rPr lang="en-US" sz="2400" dirty="0">
                <a:cs typeface="Arial" charset="0"/>
              </a:rPr>
              <a:t>Women tend to be more emotionally expressive, feel emotions more intensely, have longer-lasting moods, and express emotions more frequently than men.</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Show the Impact Emotional Labor Has on Employees </a:t>
            </a:r>
            <a:r>
              <a:rPr lang="en-US" sz="2000" b="0" dirty="0">
                <a:cs typeface="Arial Narrow"/>
              </a:rPr>
              <a:t>(1 of 2)</a:t>
            </a:r>
            <a:endParaRPr lang="en-US" b="0" dirty="0"/>
          </a:p>
        </p:txBody>
      </p:sp>
      <p:sp>
        <p:nvSpPr>
          <p:cNvPr id="3" name="Content Placeholder 2"/>
          <p:cNvSpPr>
            <a:spLocks noGrp="1"/>
          </p:cNvSpPr>
          <p:nvPr>
            <p:ph idx="1"/>
          </p:nvPr>
        </p:nvSpPr>
        <p:spPr>
          <a:xfrm>
            <a:off x="457200" y="1600200"/>
            <a:ext cx="8305800" cy="4525963"/>
          </a:xfrm>
        </p:spPr>
        <p:txBody>
          <a:bodyPr/>
          <a:lstStyle/>
          <a:p>
            <a:r>
              <a:rPr lang="en-US" sz="2400" b="1" dirty="0">
                <a:cs typeface="Arial" charset="0"/>
              </a:rPr>
              <a:t>Emotional labor:</a:t>
            </a:r>
            <a:r>
              <a:rPr lang="en-US" sz="2400" dirty="0">
                <a:cs typeface="Arial" charset="0"/>
              </a:rPr>
              <a:t> an employee’s expression of organizationally desired emotions during interpersonal transactions at work.</a:t>
            </a:r>
          </a:p>
          <a:p>
            <a:r>
              <a:rPr lang="en-US" sz="2400" dirty="0"/>
              <a:t>Types of Emotions</a:t>
            </a:r>
          </a:p>
          <a:p>
            <a:pPr lvl="1"/>
            <a:r>
              <a:rPr lang="en-US" sz="2400" b="1" dirty="0"/>
              <a:t>Felt:</a:t>
            </a:r>
            <a:r>
              <a:rPr lang="en-US" sz="2400" dirty="0"/>
              <a:t> the individual’s actual emotions.</a:t>
            </a:r>
          </a:p>
          <a:p>
            <a:pPr lvl="1"/>
            <a:r>
              <a:rPr lang="en-US" sz="2400" b="1" dirty="0"/>
              <a:t>Displayed:</a:t>
            </a:r>
            <a:r>
              <a:rPr lang="en-US" sz="2400" dirty="0"/>
              <a:t> required or appropriate emotions.</a:t>
            </a:r>
          </a:p>
          <a:p>
            <a:pPr lvl="2"/>
            <a:r>
              <a:rPr lang="en-US" sz="2400" b="1" dirty="0"/>
              <a:t>Surface acting: </a:t>
            </a:r>
            <a:r>
              <a:rPr lang="en-US" sz="2400" dirty="0"/>
              <a:t>hiding feelings and foregoing emotional expressions in response to display rules.</a:t>
            </a:r>
          </a:p>
          <a:p>
            <a:pPr lvl="2"/>
            <a:r>
              <a:rPr lang="en-US" sz="2400" b="1" dirty="0"/>
              <a:t>Deep acting:</a:t>
            </a:r>
            <a:r>
              <a:rPr lang="en-US" sz="2400" dirty="0"/>
              <a:t> trying to modify true inner feelings based on display rules.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Show the Impact Emotional Labor Has on Employees </a:t>
            </a:r>
            <a:r>
              <a:rPr lang="en-US" sz="2000" b="0" dirty="0">
                <a:cs typeface="Arial Narrow"/>
              </a:rPr>
              <a:t>(2 of 2)</a:t>
            </a:r>
            <a:endParaRPr lang="en-US" b="0" dirty="0"/>
          </a:p>
        </p:txBody>
      </p:sp>
      <p:sp>
        <p:nvSpPr>
          <p:cNvPr id="3" name="Content Placeholder 2"/>
          <p:cNvSpPr>
            <a:spLocks noGrp="1"/>
          </p:cNvSpPr>
          <p:nvPr>
            <p:ph idx="1"/>
          </p:nvPr>
        </p:nvSpPr>
        <p:spPr>
          <a:xfrm>
            <a:off x="457200" y="1600200"/>
            <a:ext cx="8305800" cy="4525963"/>
          </a:xfrm>
        </p:spPr>
        <p:txBody>
          <a:bodyPr/>
          <a:lstStyle/>
          <a:p>
            <a:r>
              <a:rPr lang="en-US" sz="2400" b="1" dirty="0">
                <a:cs typeface="Arial" charset="0"/>
              </a:rPr>
              <a:t>Emotional dissonance: </a:t>
            </a:r>
            <a:r>
              <a:rPr lang="en-US" sz="2400" dirty="0">
                <a:cs typeface="Arial" charset="0"/>
              </a:rPr>
              <a:t>Inconsistencies between the emotions people feel and the emotions they project.</a:t>
            </a:r>
          </a:p>
          <a:p>
            <a:pPr lvl="1"/>
            <a:r>
              <a:rPr lang="en-US" sz="2400" dirty="0"/>
              <a:t>Long-term emotional dissonance is a predictor for job burnout, declines in job performance, and lower job satisfaction.</a:t>
            </a:r>
          </a:p>
        </p:txBody>
      </p:sp>
    </p:spTree>
    <p:extLst>
      <p:ext uri="{BB962C8B-B14F-4D97-AF65-F5344CB8AC3E}">
        <p14:creationId xmlns:p14="http://schemas.microsoft.com/office/powerpoint/2010/main" val="2315731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Describe Affective Events Theory</a:t>
            </a:r>
            <a:endParaRPr lang="en-US" b="0" dirty="0"/>
          </a:p>
        </p:txBody>
      </p:sp>
      <p:sp>
        <p:nvSpPr>
          <p:cNvPr id="3" name="Content Placeholder 2"/>
          <p:cNvSpPr>
            <a:spLocks noGrp="1"/>
          </p:cNvSpPr>
          <p:nvPr>
            <p:ph idx="1"/>
          </p:nvPr>
        </p:nvSpPr>
        <p:spPr>
          <a:xfrm>
            <a:off x="457200" y="1600200"/>
            <a:ext cx="7924800" cy="4525963"/>
          </a:xfrm>
        </p:spPr>
        <p:txBody>
          <a:bodyPr/>
          <a:lstStyle/>
          <a:p>
            <a:pPr marL="256032" lvl="1" indent="-256032">
              <a:spcBef>
                <a:spcPts val="1500"/>
              </a:spcBef>
              <a:buFont typeface="Arial" pitchFamily="34" charset="0"/>
              <a:buChar char="•"/>
            </a:pPr>
            <a:r>
              <a:rPr lang="en-US" sz="2400" b="1" dirty="0"/>
              <a:t>Affective events theory (AET): </a:t>
            </a:r>
            <a:r>
              <a:rPr lang="en-US" sz="2400" dirty="0"/>
              <a:t>employees react emotionally to things that happen to them at work and this influences job performance and satisfaction.</a:t>
            </a:r>
          </a:p>
          <a:p>
            <a:pPr marL="740664" lvl="2" indent="-283464">
              <a:buFont typeface="Arial" pitchFamily="34" charset="0"/>
              <a:buChar char="–"/>
            </a:pPr>
            <a:r>
              <a:rPr lang="en-US" sz="2400" dirty="0"/>
              <a:t>Emotions provide valuable insights into how workplace events influence employee performance and satisfaction. </a:t>
            </a:r>
          </a:p>
          <a:p>
            <a:pPr marL="740664" lvl="2" indent="-283464">
              <a:buFont typeface="Arial" pitchFamily="34" charset="0"/>
              <a:buChar char="–"/>
            </a:pPr>
            <a:r>
              <a:rPr lang="en-US" sz="2400" dirty="0"/>
              <a:t>Employees and managers shouldn’t ignore emotions or the events that cause them, even when they appear minor, because they accumulate.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Describe Emotional Intelligence </a:t>
            </a:r>
            <a:r>
              <a:rPr lang="en-US" sz="2000" b="0" dirty="0">
                <a:cs typeface="Arial Narrow"/>
              </a:rPr>
              <a:t>(1 of 2)</a:t>
            </a:r>
            <a:endParaRPr lang="en-US" b="0" dirty="0"/>
          </a:p>
        </p:txBody>
      </p:sp>
      <p:sp>
        <p:nvSpPr>
          <p:cNvPr id="3" name="Content Placeholder 2"/>
          <p:cNvSpPr>
            <a:spLocks noGrp="1"/>
          </p:cNvSpPr>
          <p:nvPr>
            <p:ph idx="1"/>
          </p:nvPr>
        </p:nvSpPr>
        <p:spPr/>
        <p:txBody>
          <a:bodyPr/>
          <a:lstStyle/>
          <a:p>
            <a:pPr>
              <a:defRPr/>
            </a:pPr>
            <a:r>
              <a:rPr lang="en-US" sz="2400" b="1" dirty="0">
                <a:cs typeface="Arial"/>
              </a:rPr>
              <a:t>Emotional Intelligence:</a:t>
            </a:r>
          </a:p>
          <a:p>
            <a:pPr marL="431800" indent="-147638">
              <a:buNone/>
              <a:defRPr/>
            </a:pPr>
            <a:r>
              <a:rPr lang="en-US" sz="2400" dirty="0">
                <a:cs typeface="Arial"/>
              </a:rPr>
              <a:t>A person’s ability to:</a:t>
            </a:r>
          </a:p>
          <a:p>
            <a:pPr lvl="1">
              <a:defRPr/>
            </a:pPr>
            <a:r>
              <a:rPr lang="en-US" sz="2400" dirty="0">
                <a:cs typeface="Arial"/>
              </a:rPr>
              <a:t>Perceive emotions in the self and others.</a:t>
            </a:r>
          </a:p>
          <a:p>
            <a:pPr lvl="1">
              <a:defRPr/>
            </a:pPr>
            <a:r>
              <a:rPr lang="en-US" sz="2400" dirty="0">
                <a:cs typeface="Arial"/>
              </a:rPr>
              <a:t>Understand the meaning of these emotions.</a:t>
            </a:r>
          </a:p>
          <a:p>
            <a:pPr lvl="1">
              <a:defRPr/>
            </a:pPr>
            <a:r>
              <a:rPr lang="en-US" sz="2400" dirty="0">
                <a:cs typeface="Arial"/>
              </a:rPr>
              <a:t>Regulate one’s emotions accordingly in a cascading model.</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Arial Narrow"/>
              </a:rPr>
              <a:t>Describe Emotional Intelligence </a:t>
            </a:r>
            <a:r>
              <a:rPr lang="en-US" sz="2000" b="0" dirty="0">
                <a:latin typeface="+mj-lt"/>
                <a:cs typeface="Arial Narrow"/>
              </a:rPr>
              <a:t>(2 of 2)</a:t>
            </a:r>
            <a:endParaRPr lang="en-US" sz="3600" b="0" dirty="0">
              <a:latin typeface="+mj-lt"/>
              <a:cs typeface="Arial Narrow"/>
            </a:endParaRPr>
          </a:p>
        </p:txBody>
      </p:sp>
      <p:sp>
        <p:nvSpPr>
          <p:cNvPr id="3" name="Content Placeholder 2"/>
          <p:cNvSpPr>
            <a:spLocks noGrp="1"/>
          </p:cNvSpPr>
          <p:nvPr>
            <p:ph idx="1"/>
          </p:nvPr>
        </p:nvSpPr>
        <p:spPr>
          <a:xfrm>
            <a:off x="457200" y="1600201"/>
            <a:ext cx="8229600" cy="381000"/>
          </a:xfrm>
        </p:spPr>
        <p:txBody>
          <a:bodyPr/>
          <a:lstStyle/>
          <a:p>
            <a:pPr marL="0" indent="0">
              <a:buNone/>
            </a:pPr>
            <a:r>
              <a:rPr lang="en-IN" sz="2000" b="1" dirty="0"/>
              <a:t>Exhibit 6-5</a:t>
            </a:r>
            <a:r>
              <a:rPr lang="en-IN" sz="2000" dirty="0"/>
              <a:t> A Cascading Model of Emotional Intelligence</a:t>
            </a:r>
          </a:p>
        </p:txBody>
      </p:sp>
      <p:pic>
        <p:nvPicPr>
          <p:cNvPr id="5" name="Picture 4" descr="A flowchart illustrates a Cascading Model of Emotional Intelligence. &#10;The flowchart shows the breakdown of &quot;Emotional Intelligence&quot; into three distinct abilities. &#10;1. Conscientiousness leads to &quot;Perceive Emotions in Self and Others&quot;. &#10;2. This along with cognitive leads to &quot;Understanding the Meaning of Emotions&quot;.&#10;3. This along with Emotional Stability leads to &quot;Regulate Emotions&quo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926" y="2215619"/>
            <a:ext cx="8040149" cy="3089806"/>
          </a:xfrm>
          <a:prstGeom prst="rect">
            <a:avLst/>
          </a:prstGeom>
        </p:spPr>
      </p:pic>
      <p:sp>
        <p:nvSpPr>
          <p:cNvPr id="4" name="Content Placeholder 3"/>
          <p:cNvSpPr>
            <a:spLocks noGrp="1"/>
          </p:cNvSpPr>
          <p:nvPr>
            <p:ph idx="13"/>
          </p:nvPr>
        </p:nvSpPr>
        <p:spPr>
          <a:xfrm>
            <a:off x="457200" y="5715000"/>
            <a:ext cx="8229600" cy="411163"/>
          </a:xfrm>
        </p:spPr>
        <p:txBody>
          <a:bodyPr/>
          <a:lstStyle/>
          <a:p>
            <a:pPr marL="0" indent="0">
              <a:buNone/>
            </a:pPr>
            <a:r>
              <a:rPr lang="en-US" sz="1200" i="1" dirty="0"/>
              <a:t>Source: </a:t>
            </a:r>
            <a:r>
              <a:rPr lang="en-US" sz="1200" dirty="0"/>
              <a:t>Based on D. L. Joseph and D. A. Newman, “Emotional Intelligence: An Integrative Meta-Analysis and Cascading Model,” </a:t>
            </a:r>
            <a:r>
              <a:rPr lang="en-US" sz="1200" i="1" dirty="0"/>
              <a:t>Journal of Applied Psychology </a:t>
            </a:r>
            <a:r>
              <a:rPr lang="en-US" sz="1200" dirty="0"/>
              <a:t>95, no. 1 (2010): 54–78.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Identify Strategies for Emotion Regulation </a:t>
            </a:r>
            <a:r>
              <a:rPr lang="en-US" sz="2000" b="0" dirty="0">
                <a:cs typeface="Arial Narrow"/>
              </a:rPr>
              <a:t>(1 of 2)</a:t>
            </a:r>
            <a:endParaRPr lang="en-US" sz="2000" b="0" dirty="0"/>
          </a:p>
        </p:txBody>
      </p:sp>
      <p:sp>
        <p:nvSpPr>
          <p:cNvPr id="3" name="Content Placeholder 2"/>
          <p:cNvSpPr>
            <a:spLocks noGrp="1"/>
          </p:cNvSpPr>
          <p:nvPr>
            <p:ph idx="1"/>
          </p:nvPr>
        </p:nvSpPr>
        <p:spPr>
          <a:xfrm>
            <a:off x="457200" y="1600200"/>
            <a:ext cx="8001000" cy="4525963"/>
          </a:xfrm>
        </p:spPr>
        <p:txBody>
          <a:bodyPr/>
          <a:lstStyle/>
          <a:p>
            <a:pPr>
              <a:defRPr/>
            </a:pPr>
            <a:r>
              <a:rPr lang="en-US" sz="2400" b="1" dirty="0">
                <a:cs typeface="Arial"/>
              </a:rPr>
              <a:t>Emotion regulation </a:t>
            </a:r>
            <a:r>
              <a:rPr lang="en-US" sz="2400" dirty="0">
                <a:cs typeface="Arial"/>
              </a:rPr>
              <a:t>involves identifying and modifying the emotions you feel.</a:t>
            </a:r>
            <a:endParaRPr lang="en-US" sz="2400" dirty="0"/>
          </a:p>
          <a:p>
            <a:r>
              <a:rPr lang="en-US" sz="2400" dirty="0"/>
              <a:t>Emotion Regulation Influences and Outcomes</a:t>
            </a:r>
          </a:p>
          <a:p>
            <a:pPr lvl="1"/>
            <a:r>
              <a:rPr lang="en-US" sz="2400" dirty="0"/>
              <a:t>Diversity in work groups may help us to regulate our emotions more consciously and effectively.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Identify Strategies for Emotion Regulation </a:t>
            </a:r>
            <a:r>
              <a:rPr lang="en-US" sz="2000" b="0" dirty="0">
                <a:cs typeface="Arial Narrow"/>
              </a:rPr>
              <a:t>(2 of 2)</a:t>
            </a:r>
            <a:endParaRPr lang="en-US" sz="2000" dirty="0"/>
          </a:p>
        </p:txBody>
      </p:sp>
      <p:sp>
        <p:nvSpPr>
          <p:cNvPr id="3" name="Content Placeholder 2"/>
          <p:cNvSpPr>
            <a:spLocks noGrp="1"/>
          </p:cNvSpPr>
          <p:nvPr>
            <p:ph idx="1"/>
          </p:nvPr>
        </p:nvSpPr>
        <p:spPr/>
        <p:txBody>
          <a:bodyPr/>
          <a:lstStyle/>
          <a:p>
            <a:r>
              <a:rPr lang="en-US" sz="2400" dirty="0"/>
              <a:t>Emotion Regulation Techniques</a:t>
            </a:r>
          </a:p>
          <a:p>
            <a:pPr marL="740664" lvl="2" indent="-283464">
              <a:buFont typeface="Arial" pitchFamily="34" charset="0"/>
              <a:buChar char="–"/>
            </a:pPr>
            <a:r>
              <a:rPr lang="en-US" sz="2400" dirty="0"/>
              <a:t>Surface acting</a:t>
            </a:r>
          </a:p>
          <a:p>
            <a:pPr marL="740664" lvl="2" indent="-283464">
              <a:buFont typeface="Arial" pitchFamily="34" charset="0"/>
              <a:buChar char="–"/>
            </a:pPr>
            <a:r>
              <a:rPr lang="en-US" sz="2400" dirty="0"/>
              <a:t>Deep acting</a:t>
            </a:r>
          </a:p>
          <a:p>
            <a:pPr marL="740664" lvl="2" indent="-283464">
              <a:buFont typeface="Arial" pitchFamily="34" charset="0"/>
              <a:buChar char="–"/>
            </a:pPr>
            <a:r>
              <a:rPr lang="en-US" sz="2400" dirty="0"/>
              <a:t>Emotional suppression</a:t>
            </a:r>
          </a:p>
          <a:p>
            <a:pPr marL="740664" lvl="2" indent="-283464">
              <a:buFont typeface="Arial" pitchFamily="34" charset="0"/>
              <a:buChar char="–"/>
            </a:pPr>
            <a:r>
              <a:rPr lang="en-US" sz="2400" dirty="0"/>
              <a:t>Cognitive reappraisal</a:t>
            </a:r>
          </a:p>
          <a:p>
            <a:pPr marL="740664" lvl="2" indent="-283464">
              <a:buFont typeface="Arial" pitchFamily="34" charset="0"/>
              <a:buChar char="–"/>
            </a:pPr>
            <a:r>
              <a:rPr lang="en-US" sz="2400" dirty="0"/>
              <a:t>Social sharing</a:t>
            </a:r>
          </a:p>
          <a:p>
            <a:pPr marL="740664" lvl="2" indent="-283464">
              <a:buFont typeface="Arial" pitchFamily="34" charset="0"/>
              <a:buChar char="–"/>
            </a:pPr>
            <a:r>
              <a:rPr lang="en-US" sz="2400" b="1" dirty="0"/>
              <a:t>Mindfulness</a:t>
            </a:r>
          </a:p>
          <a:p>
            <a:r>
              <a:rPr lang="en-US" sz="2400" dirty="0"/>
              <a:t>The best option though is to recruit positive-minded individuals and train leaders to manage their moods, attitudes, and performance.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77200" cy="1097280"/>
          </a:xfrm>
        </p:spPr>
        <p:txBody>
          <a:bodyPr/>
          <a:lstStyle/>
          <a:p>
            <a:r>
              <a:rPr lang="en-US" dirty="0">
                <a:cs typeface="Arial Narrow"/>
              </a:rPr>
              <a:t>Apply Concepts About Emotions and Moods to Specific OB Issues </a:t>
            </a:r>
            <a:r>
              <a:rPr lang="en-US" sz="2000" b="0" dirty="0">
                <a:cs typeface="Arial Narrow"/>
              </a:rPr>
              <a:t>(1 of 4)</a:t>
            </a:r>
            <a:endParaRPr lang="en-US" b="0" dirty="0"/>
          </a:p>
        </p:txBody>
      </p:sp>
      <p:sp>
        <p:nvSpPr>
          <p:cNvPr id="3" name="Content Placeholder 2"/>
          <p:cNvSpPr>
            <a:spLocks noGrp="1"/>
          </p:cNvSpPr>
          <p:nvPr>
            <p:ph idx="1"/>
          </p:nvPr>
        </p:nvSpPr>
        <p:spPr/>
        <p:txBody>
          <a:bodyPr/>
          <a:lstStyle/>
          <a:p>
            <a:pPr>
              <a:defRPr/>
            </a:pPr>
            <a:r>
              <a:rPr lang="en-US" sz="2400" dirty="0">
                <a:cs typeface="Arial"/>
              </a:rPr>
              <a:t>Selection</a:t>
            </a:r>
          </a:p>
          <a:p>
            <a:pPr lvl="1">
              <a:defRPr/>
            </a:pPr>
            <a:r>
              <a:rPr lang="en-US" sz="2400" dirty="0">
                <a:cs typeface="Arial"/>
              </a:rPr>
              <a:t>EI should be a hiring factor, especially for social jobs.</a:t>
            </a:r>
          </a:p>
          <a:p>
            <a:pPr>
              <a:defRPr/>
            </a:pPr>
            <a:r>
              <a:rPr lang="en-US" sz="2400" dirty="0">
                <a:cs typeface="Arial"/>
              </a:rPr>
              <a:t>Decision Making</a:t>
            </a:r>
          </a:p>
          <a:p>
            <a:pPr lvl="1">
              <a:defRPr/>
            </a:pPr>
            <a:r>
              <a:rPr lang="en-US" sz="2400" dirty="0">
                <a:cs typeface="Arial"/>
              </a:rPr>
              <a:t>Positive emotions can lead to better decisions.</a:t>
            </a:r>
          </a:p>
          <a:p>
            <a:pPr>
              <a:defRPr/>
            </a:pPr>
            <a:r>
              <a:rPr lang="en-US" sz="2400" dirty="0">
                <a:cs typeface="Arial"/>
              </a:rPr>
              <a:t>Creativity</a:t>
            </a:r>
          </a:p>
          <a:p>
            <a:pPr lvl="1">
              <a:defRPr/>
            </a:pPr>
            <a:r>
              <a:rPr lang="en-US" sz="2400" dirty="0">
                <a:cs typeface="Arial"/>
              </a:rPr>
              <a:t>Positive mood increases flexibility, openness, and creativity.</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Apply Concepts About Emotions and Moods to Specific OB Issues</a:t>
            </a:r>
            <a:r>
              <a:rPr lang="en-US" b="0" dirty="0">
                <a:cs typeface="Arial Narrow"/>
              </a:rPr>
              <a:t> </a:t>
            </a:r>
            <a:r>
              <a:rPr lang="en-US" sz="2000" b="0" dirty="0">
                <a:cs typeface="Arial Narrow"/>
              </a:rPr>
              <a:t>(2 of 4)</a:t>
            </a:r>
            <a:endParaRPr lang="en-US" b="0" dirty="0"/>
          </a:p>
        </p:txBody>
      </p:sp>
      <p:sp>
        <p:nvSpPr>
          <p:cNvPr id="3" name="Content Placeholder 2"/>
          <p:cNvSpPr>
            <a:spLocks noGrp="1"/>
          </p:cNvSpPr>
          <p:nvPr>
            <p:ph idx="1"/>
          </p:nvPr>
        </p:nvSpPr>
        <p:spPr/>
        <p:txBody>
          <a:bodyPr/>
          <a:lstStyle/>
          <a:p>
            <a:pPr>
              <a:defRPr/>
            </a:pPr>
            <a:r>
              <a:rPr lang="en-US" sz="2400" dirty="0">
                <a:cs typeface="Arial"/>
              </a:rPr>
              <a:t>Motivation</a:t>
            </a:r>
          </a:p>
          <a:p>
            <a:pPr lvl="1">
              <a:defRPr/>
            </a:pPr>
            <a:r>
              <a:rPr lang="en-US" sz="2400" dirty="0">
                <a:cs typeface="Arial"/>
              </a:rPr>
              <a:t>Positive mood affects expectations of success.</a:t>
            </a:r>
          </a:p>
          <a:p>
            <a:pPr lvl="2">
              <a:defRPr/>
            </a:pPr>
            <a:r>
              <a:rPr lang="en-US" sz="2400" dirty="0">
                <a:cs typeface="Arial"/>
              </a:rPr>
              <a:t>Feedback amplifies this effect.</a:t>
            </a:r>
          </a:p>
          <a:p>
            <a:pPr>
              <a:lnSpc>
                <a:spcPct val="90000"/>
              </a:lnSpc>
              <a:defRPr/>
            </a:pPr>
            <a:r>
              <a:rPr lang="en-US" sz="2400" dirty="0">
                <a:cs typeface="Arial"/>
              </a:rPr>
              <a:t>Leadership</a:t>
            </a:r>
          </a:p>
          <a:p>
            <a:pPr lvl="1">
              <a:defRPr/>
            </a:pPr>
            <a:r>
              <a:rPr lang="en-US" sz="2400" dirty="0">
                <a:cs typeface="Arial"/>
              </a:rPr>
              <a:t>Emotions are important to acceptance of messages from organizational leaders.</a:t>
            </a:r>
          </a:p>
          <a:p>
            <a:pPr>
              <a:defRPr/>
            </a:pPr>
            <a:r>
              <a:rPr lang="en-US" sz="2400" dirty="0">
                <a:cs typeface="Arial"/>
              </a:rPr>
              <a:t>Negotiation</a:t>
            </a:r>
          </a:p>
          <a:p>
            <a:pPr lvl="1">
              <a:defRPr/>
            </a:pPr>
            <a:r>
              <a:rPr lang="en-US" sz="2400" dirty="0">
                <a:cs typeface="Arial"/>
              </a:rPr>
              <a:t>Emotions can affect negotiations.</a:t>
            </a:r>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Apply Concepts About Emotions and Moods to Specific OB Issues </a:t>
            </a:r>
            <a:r>
              <a:rPr lang="en-US" sz="2000" b="0" dirty="0">
                <a:cs typeface="Arial Narrow"/>
              </a:rPr>
              <a:t>(3 of 4)</a:t>
            </a:r>
            <a:endParaRPr lang="en-US" b="0" dirty="0"/>
          </a:p>
        </p:txBody>
      </p:sp>
      <p:sp>
        <p:nvSpPr>
          <p:cNvPr id="3" name="Content Placeholder 2"/>
          <p:cNvSpPr>
            <a:spLocks noGrp="1"/>
          </p:cNvSpPr>
          <p:nvPr>
            <p:ph idx="1"/>
          </p:nvPr>
        </p:nvSpPr>
        <p:spPr/>
        <p:txBody>
          <a:bodyPr/>
          <a:lstStyle/>
          <a:p>
            <a:pPr>
              <a:defRPr/>
            </a:pPr>
            <a:r>
              <a:rPr lang="en-US" sz="2400" dirty="0">
                <a:cs typeface="Arial"/>
              </a:rPr>
              <a:t>Customer Service</a:t>
            </a:r>
          </a:p>
          <a:p>
            <a:pPr lvl="1">
              <a:defRPr/>
            </a:pPr>
            <a:r>
              <a:rPr lang="en-US" sz="2400" dirty="0">
                <a:cs typeface="Arial"/>
              </a:rPr>
              <a:t>Emotions influence customer service.</a:t>
            </a:r>
          </a:p>
          <a:p>
            <a:pPr lvl="2">
              <a:defRPr/>
            </a:pPr>
            <a:r>
              <a:rPr lang="en-US" sz="2400" dirty="0">
                <a:cs typeface="Arial"/>
              </a:rPr>
              <a:t>Influences repeat business and customer satisfaction.</a:t>
            </a:r>
          </a:p>
          <a:p>
            <a:pPr lvl="1">
              <a:defRPr/>
            </a:pPr>
            <a:r>
              <a:rPr lang="en-US" sz="2400" b="1" dirty="0">
                <a:cs typeface="Arial"/>
              </a:rPr>
              <a:t>Emotional contagion: </a:t>
            </a:r>
            <a:r>
              <a:rPr lang="en-US" sz="2400" dirty="0">
                <a:cs typeface="Arial"/>
              </a:rPr>
              <a:t>“catching” emotions.</a:t>
            </a:r>
          </a:p>
          <a:p>
            <a:pPr>
              <a:defRPr/>
            </a:pPr>
            <a:r>
              <a:rPr lang="en-US" sz="2400" dirty="0">
                <a:cs typeface="Arial"/>
              </a:rPr>
              <a:t>Work-Life Satisfaction</a:t>
            </a:r>
          </a:p>
          <a:p>
            <a:pPr marL="740664" lvl="1" indent="-283464">
              <a:defRPr/>
            </a:pPr>
            <a:r>
              <a:rPr lang="en-US" sz="2400" dirty="0">
                <a:cs typeface="Arial"/>
              </a:rPr>
              <a:t>A good day at work tends to be followed by a good mood at home and vice versa.</a:t>
            </a:r>
          </a:p>
          <a:p>
            <a:pPr lvl="2">
              <a:defRPr/>
            </a:pPr>
            <a:r>
              <a:rPr lang="en-US" sz="2400" dirty="0">
                <a:cs typeface="Arial"/>
              </a:rPr>
              <a:t>This usually dissipates overnight.</a:t>
            </a: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Apply Concepts About Emotions and Moods to Specific OB Issues </a:t>
            </a:r>
            <a:r>
              <a:rPr lang="en-US" sz="2000" b="0" dirty="0">
                <a:cs typeface="Arial Narrow"/>
              </a:rPr>
              <a:t>(4 of 4)</a:t>
            </a:r>
            <a:endParaRPr lang="en-US" b="0" dirty="0"/>
          </a:p>
        </p:txBody>
      </p:sp>
      <p:sp>
        <p:nvSpPr>
          <p:cNvPr id="3" name="Content Placeholder 2"/>
          <p:cNvSpPr>
            <a:spLocks noGrp="1"/>
          </p:cNvSpPr>
          <p:nvPr>
            <p:ph idx="1"/>
          </p:nvPr>
        </p:nvSpPr>
        <p:spPr/>
        <p:txBody>
          <a:bodyPr/>
          <a:lstStyle/>
          <a:p>
            <a:pPr>
              <a:defRPr/>
            </a:pPr>
            <a:r>
              <a:rPr lang="en-US" sz="2400" dirty="0">
                <a:cs typeface="Arial"/>
              </a:rPr>
              <a:t>Deviant Workplace Behaviors</a:t>
            </a:r>
          </a:p>
          <a:p>
            <a:pPr marL="740664" lvl="1" indent="-283464">
              <a:defRPr/>
            </a:pPr>
            <a:r>
              <a:rPr lang="en-US" sz="2400" dirty="0">
                <a:cs typeface="Arial"/>
              </a:rPr>
              <a:t>Negative emotions lead to</a:t>
            </a:r>
            <a:r>
              <a:rPr lang="en-US" sz="2400" b="1" dirty="0">
                <a:cs typeface="Arial"/>
              </a:rPr>
              <a:t> workplace deviant behaviors.</a:t>
            </a:r>
          </a:p>
          <a:p>
            <a:pPr lvl="2">
              <a:defRPr/>
            </a:pPr>
            <a:r>
              <a:rPr lang="en-US" sz="2400" dirty="0">
                <a:cs typeface="Arial"/>
              </a:rPr>
              <a:t>Actions that violate norms and threaten the organization.</a:t>
            </a:r>
          </a:p>
          <a:p>
            <a:pPr>
              <a:defRPr/>
            </a:pPr>
            <a:r>
              <a:rPr lang="en-US" sz="2400" dirty="0">
                <a:cs typeface="Arial"/>
              </a:rPr>
              <a:t>Safety and Injury at Work</a:t>
            </a:r>
          </a:p>
          <a:p>
            <a:pPr marL="740664" lvl="1" indent="-283464">
              <a:defRPr/>
            </a:pPr>
            <a:r>
              <a:rPr lang="en-US" sz="2400" dirty="0">
                <a:cs typeface="Arial"/>
              </a:rPr>
              <a:t>Don’t do dangerous work when in a bad mood.</a:t>
            </a:r>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Implications for Managers </a:t>
            </a:r>
            <a:r>
              <a:rPr lang="en-US" sz="2000" b="0" dirty="0">
                <a:cs typeface="Arial Narrow"/>
              </a:rPr>
              <a:t>(1 of 2)</a:t>
            </a:r>
            <a:endParaRPr lang="en-US" b="0" dirty="0"/>
          </a:p>
        </p:txBody>
      </p:sp>
      <p:sp>
        <p:nvSpPr>
          <p:cNvPr id="3" name="Content Placeholder 2"/>
          <p:cNvSpPr>
            <a:spLocks noGrp="1"/>
          </p:cNvSpPr>
          <p:nvPr>
            <p:ph idx="1"/>
          </p:nvPr>
        </p:nvSpPr>
        <p:spPr>
          <a:xfrm>
            <a:off x="457200" y="1600200"/>
            <a:ext cx="8077200" cy="4525963"/>
          </a:xfrm>
        </p:spPr>
        <p:txBody>
          <a:bodyPr/>
          <a:lstStyle/>
          <a:p>
            <a:r>
              <a:rPr lang="en-US" sz="2400" dirty="0"/>
              <a:t>Recognize that emotions are a natural part of the workplace and good management does not mean creating an emotion-free environment.</a:t>
            </a:r>
          </a:p>
          <a:p>
            <a:r>
              <a:rPr lang="en-US" sz="2400" dirty="0"/>
              <a:t>To foster effective decision making, creativity, and motivation in employees, look to model positive emotions and moods as much as is authentically possible.</a:t>
            </a:r>
          </a:p>
          <a:p>
            <a:r>
              <a:rPr lang="en-US" sz="2400" dirty="0"/>
              <a:t>Provide positive feedback to increase the positivity of employees. Of course, it also helps to hire people who are predisposed to positive moods.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Narrow"/>
              </a:rPr>
              <a:t>Implications for Managers </a:t>
            </a:r>
            <a:r>
              <a:rPr lang="en-US" sz="2000" b="0" dirty="0">
                <a:cs typeface="Arial Narrow"/>
              </a:rPr>
              <a:t>(2 of 2)</a:t>
            </a:r>
            <a:endParaRPr lang="en-US" b="0" dirty="0"/>
          </a:p>
        </p:txBody>
      </p:sp>
      <p:sp>
        <p:nvSpPr>
          <p:cNvPr id="3" name="Content Placeholder 2"/>
          <p:cNvSpPr>
            <a:spLocks noGrp="1"/>
          </p:cNvSpPr>
          <p:nvPr>
            <p:ph idx="1"/>
          </p:nvPr>
        </p:nvSpPr>
        <p:spPr>
          <a:xfrm>
            <a:off x="457200" y="1600200"/>
            <a:ext cx="8229600" cy="4525963"/>
          </a:xfrm>
        </p:spPr>
        <p:txBody>
          <a:bodyPr/>
          <a:lstStyle/>
          <a:p>
            <a:r>
              <a:rPr lang="en-US" sz="2400" dirty="0"/>
              <a:t>In the service sector, encourage positive displays of emotion, which make customers feel more positive and thus, improve customer service interactions and negotiations.</a:t>
            </a:r>
          </a:p>
          <a:p>
            <a:r>
              <a:rPr lang="en-US" sz="2400" dirty="0"/>
              <a:t>Understand the role of emotions and moods to significantly improve your ability to explain and predict your coworkers’ and others’ behavior.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Learning Objectives</a:t>
            </a:r>
            <a:endParaRPr lang="en-IN" sz="2000" b="0" dirty="0">
              <a:latin typeface="+mj-lt"/>
            </a:endParaRPr>
          </a:p>
        </p:txBody>
      </p:sp>
      <p:sp>
        <p:nvSpPr>
          <p:cNvPr id="3" name="Content Placeholder 2"/>
          <p:cNvSpPr>
            <a:spLocks noGrp="1"/>
          </p:cNvSpPr>
          <p:nvPr>
            <p:ph idx="1"/>
          </p:nvPr>
        </p:nvSpPr>
        <p:spPr/>
        <p:txBody>
          <a:bodyPr/>
          <a:lstStyle/>
          <a:p>
            <a:pPr marL="493776" indent="-493776">
              <a:buClr>
                <a:schemeClr val="bg2"/>
              </a:buClr>
              <a:buSzPct val="100000"/>
              <a:buNone/>
              <a:defRPr/>
            </a:pPr>
            <a:r>
              <a:rPr lang="en-US" sz="2400" b="1" dirty="0">
                <a:solidFill>
                  <a:srgbClr val="007FA3"/>
                </a:solidFill>
                <a:cs typeface="Arial"/>
              </a:rPr>
              <a:t>6.1</a:t>
            </a:r>
            <a:r>
              <a:rPr lang="en-US" sz="2400" dirty="0">
                <a:cs typeface="Arial"/>
              </a:rPr>
              <a:t> Differentiate between emotions and moods.</a:t>
            </a:r>
          </a:p>
          <a:p>
            <a:pPr marL="493776" indent="-493776">
              <a:buClr>
                <a:schemeClr val="bg2"/>
              </a:buClr>
              <a:buSzPct val="100000"/>
              <a:buNone/>
              <a:defRPr/>
            </a:pPr>
            <a:r>
              <a:rPr lang="en-US" sz="2400" b="1" dirty="0">
                <a:solidFill>
                  <a:srgbClr val="007FA3"/>
                </a:solidFill>
                <a:cs typeface="Arial"/>
              </a:rPr>
              <a:t>6.2 </a:t>
            </a:r>
            <a:r>
              <a:rPr lang="en-US" sz="2400" dirty="0">
                <a:cs typeface="Arial"/>
              </a:rPr>
              <a:t>Identify the sources of emotions and moods.</a:t>
            </a:r>
          </a:p>
          <a:p>
            <a:pPr marL="493776" indent="-493776">
              <a:buClr>
                <a:schemeClr val="bg2"/>
              </a:buClr>
              <a:buSzPct val="100000"/>
              <a:buNone/>
              <a:defRPr/>
            </a:pPr>
            <a:r>
              <a:rPr lang="en-US" sz="2400" b="1" dirty="0">
                <a:solidFill>
                  <a:srgbClr val="007FA3"/>
                </a:solidFill>
                <a:cs typeface="Arial"/>
              </a:rPr>
              <a:t>6.3 </a:t>
            </a:r>
            <a:r>
              <a:rPr lang="en-US" sz="2400" dirty="0">
                <a:cs typeface="Arial"/>
              </a:rPr>
              <a:t>Show the impact emotional labor has on employees.</a:t>
            </a:r>
          </a:p>
          <a:p>
            <a:pPr marL="493776" indent="-493776">
              <a:buClr>
                <a:schemeClr val="bg2"/>
              </a:buClr>
              <a:buSzPct val="100000"/>
              <a:buNone/>
              <a:defRPr/>
            </a:pPr>
            <a:r>
              <a:rPr lang="en-US" sz="2400" b="1" dirty="0">
                <a:solidFill>
                  <a:srgbClr val="007FA3"/>
                </a:solidFill>
                <a:cs typeface="Arial"/>
              </a:rPr>
              <a:t>6.4 </a:t>
            </a:r>
            <a:r>
              <a:rPr lang="en-US" sz="2400" dirty="0">
                <a:cs typeface="Arial"/>
              </a:rPr>
              <a:t>Describe affective events theory.</a:t>
            </a:r>
          </a:p>
          <a:p>
            <a:pPr marL="493776" indent="-493776">
              <a:buClr>
                <a:schemeClr val="bg2"/>
              </a:buClr>
              <a:buSzPct val="100000"/>
              <a:buNone/>
              <a:defRPr/>
            </a:pPr>
            <a:r>
              <a:rPr lang="en-US" sz="2400" b="1" dirty="0">
                <a:solidFill>
                  <a:srgbClr val="007FA3"/>
                </a:solidFill>
                <a:cs typeface="Arial"/>
              </a:rPr>
              <a:t>6.5 </a:t>
            </a:r>
            <a:r>
              <a:rPr lang="en-US" sz="2400" dirty="0">
                <a:cs typeface="Arial"/>
              </a:rPr>
              <a:t>Describe emotional intelligence.</a:t>
            </a:r>
          </a:p>
          <a:p>
            <a:pPr marL="493776" indent="-493776">
              <a:buClr>
                <a:schemeClr val="bg2"/>
              </a:buClr>
              <a:buSzPct val="100000"/>
              <a:buNone/>
              <a:defRPr/>
            </a:pPr>
            <a:r>
              <a:rPr lang="en-US" sz="2400" b="1" dirty="0">
                <a:solidFill>
                  <a:srgbClr val="007FA3"/>
                </a:solidFill>
                <a:cs typeface="Arial"/>
              </a:rPr>
              <a:t>6.6 </a:t>
            </a:r>
            <a:r>
              <a:rPr lang="en-US" sz="2400" dirty="0">
                <a:cs typeface="Arial"/>
              </a:rPr>
              <a:t>Identify strategies for emotion regulation.</a:t>
            </a:r>
          </a:p>
          <a:p>
            <a:pPr marL="493776" indent="-493776">
              <a:buClr>
                <a:schemeClr val="bg2"/>
              </a:buClr>
              <a:buSzPct val="100000"/>
              <a:buNone/>
              <a:defRPr/>
            </a:pPr>
            <a:r>
              <a:rPr lang="en-US" sz="2400" b="1" dirty="0">
                <a:solidFill>
                  <a:srgbClr val="007FA3"/>
                </a:solidFill>
                <a:cs typeface="Arial"/>
              </a:rPr>
              <a:t>6.7 </a:t>
            </a:r>
            <a:r>
              <a:rPr lang="en-US" sz="2400" dirty="0">
                <a:cs typeface="Arial"/>
              </a:rPr>
              <a:t>Apply concepts about emotions and moods to specific OB issues.</a:t>
            </a:r>
            <a:endParaRPr lang="en-US" sz="2400" dirty="0">
              <a:latin typeface="+mj-lt"/>
              <a:cs typeface="Candara"/>
            </a:endParaRPr>
          </a:p>
        </p:txBody>
      </p:sp>
    </p:spTree>
    <p:extLst>
      <p:ext uri="{BB962C8B-B14F-4D97-AF65-F5344CB8AC3E}">
        <p14:creationId xmlns:p14="http://schemas.microsoft.com/office/powerpoint/2010/main" val="1051243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0F1B0-4217-5642-858A-91E8D090ED4B}"/>
              </a:ext>
            </a:extLst>
          </p:cNvPr>
          <p:cNvSpPr>
            <a:spLocks noGrp="1"/>
          </p:cNvSpPr>
          <p:nvPr>
            <p:ph type="title"/>
          </p:nvPr>
        </p:nvSpPr>
        <p:spPr/>
        <p:txBody>
          <a:bodyPr/>
          <a:lstStyle/>
          <a:p>
            <a:r>
              <a:rPr lang="en-US"/>
              <a:t>Questions?</a:t>
            </a:r>
          </a:p>
        </p:txBody>
      </p:sp>
      <p:sp>
        <p:nvSpPr>
          <p:cNvPr id="3" name="Content Placeholder 2">
            <a:extLst>
              <a:ext uri="{FF2B5EF4-FFF2-40B4-BE49-F238E27FC236}">
                <a16:creationId xmlns:a16="http://schemas.microsoft.com/office/drawing/2014/main" id="{C2CA5041-274F-1446-9BBC-43BB0C322DF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295755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5c40da34679703bcdf4582dc8419f39ba6684"/>
</p:tagLst>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5557</TotalTime>
  <Words>4325</Words>
  <Application>Microsoft Macintosh PowerPoint</Application>
  <PresentationFormat>On-screen Show (4:3)</PresentationFormat>
  <Paragraphs>283</Paragraphs>
  <Slides>28</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Times New Roman</vt:lpstr>
      <vt:lpstr>Verdana</vt:lpstr>
      <vt:lpstr>Wingdings</vt:lpstr>
      <vt:lpstr>508 Lecture</vt:lpstr>
      <vt:lpstr>Organizational Behavior</vt:lpstr>
      <vt:lpstr>Learning Objectives</vt:lpstr>
      <vt:lpstr>Differentiate Between Emotions and Moods (1 of 7)</vt:lpstr>
      <vt:lpstr>Differentiate Between Emotions and Moods (2 of 7)</vt:lpstr>
      <vt:lpstr>Differentiate Between Emotions and Moods (3 of 7)</vt:lpstr>
      <vt:lpstr>Differentiate Between Emotions and Moods (4 of 7)</vt:lpstr>
      <vt:lpstr>Differentiate Between Emotions and Moods (5 of 7)</vt:lpstr>
      <vt:lpstr>Differentiate Between Emotions and Moods (6 of 7)</vt:lpstr>
      <vt:lpstr>Differentiate Between Emotions and Moods (7 of 7)</vt:lpstr>
      <vt:lpstr>Identify the Sources of Emotions and Moods (1 of 4)</vt:lpstr>
      <vt:lpstr>Identify the Sources of Emotions and Moods (2 of 4)</vt:lpstr>
      <vt:lpstr>Identify the Sources of Emotions and Moods (3 of 4)</vt:lpstr>
      <vt:lpstr>Identify the Sources of Emotions and Moods (4 of 4)</vt:lpstr>
      <vt:lpstr>Show the Impact Emotional Labor Has on Employees (1 of 2)</vt:lpstr>
      <vt:lpstr>Show the Impact Emotional Labor Has on Employees (2 of 2)</vt:lpstr>
      <vt:lpstr>Describe Affective Events Theory</vt:lpstr>
      <vt:lpstr>Describe Emotional Intelligence (1 of 2)</vt:lpstr>
      <vt:lpstr>Describe Emotional Intelligence (2 of 2)</vt:lpstr>
      <vt:lpstr>Identify Strategies for Emotion Regulation (1 of 2)</vt:lpstr>
      <vt:lpstr>Identify Strategies for Emotion Regulation (2 of 2)</vt:lpstr>
      <vt:lpstr>Apply Concepts About Emotions and Moods to Specific OB Issues (1 of 4)</vt:lpstr>
      <vt:lpstr>Apply Concepts About Emotions and Moods to Specific OB Issues (2 of 4)</vt:lpstr>
      <vt:lpstr>Apply Concepts About Emotions and Moods to Specific OB Issues (3 of 4)</vt:lpstr>
      <vt:lpstr>Apply Concepts About Emotions and Moods to Specific OB Issues (4 of 4)</vt:lpstr>
      <vt:lpstr>Implications for Managers (1 of 2)</vt:lpstr>
      <vt:lpstr>Implications for Managers (2 of 2)</vt:lpstr>
      <vt:lpstr>Learning Objectives</vt:lpstr>
      <vt:lpstr>Questions?</vt:lpstr>
    </vt:vector>
  </TitlesOfParts>
  <Company>Cenveo Publisher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 Eighteenth Edition</dc:title>
  <dc:subject>Chapter 4:  Emotions and Moods</dc:subject>
  <dc:creator>Stephen P. Robbins and Timothy A. Judge</dc:creator>
  <cp:keywords>Organizational Behavior</cp:keywords>
  <cp:lastModifiedBy>Dr. Dieter Thom</cp:lastModifiedBy>
  <cp:revision>1111</cp:revision>
  <dcterms:created xsi:type="dcterms:W3CDTF">2014-07-14T20:04:21Z</dcterms:created>
  <dcterms:modified xsi:type="dcterms:W3CDTF">2020-10-26T08:02:38Z</dcterms:modified>
  <cp:category>Organizational Behavior</cp:category>
</cp:coreProperties>
</file>